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Lst>
  <p:sldSz cy="5143500" cx="9144000"/>
  <p:notesSz cx="6858000" cy="9144000"/>
  <p:embeddedFontLst>
    <p:embeddedFont>
      <p:font typeface="Robot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font" Target="fonts/Roboto-regular.fntdata"/><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font" Target="fonts/Roboto-italic.fntdata"/><Relationship Id="rId43" Type="http://schemas.openxmlformats.org/officeDocument/2006/relationships/slide" Target="slides/slide39.xml"/><Relationship Id="rId87" Type="http://schemas.openxmlformats.org/officeDocument/2006/relationships/font" Target="fonts/Roboto-bold.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Roboto-bold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Shape 5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wrap="square"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3"/>
            <a:ext cx="8222100" cy="4329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wrap="square"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wrap="square"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wrap="square"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p:nvPr/>
          </p:nvSpPr>
          <p:spPr>
            <a:xfrm flipH="1" rot="10800000">
              <a:off x="7113588" y="107"/>
              <a:ext cx="1015200" cy="10152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Roboto"/>
              <a:buChar char="●"/>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63.png"/><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57.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589927"/>
            <a:ext cx="8222100" cy="918900"/>
          </a:xfrm>
          <a:prstGeom prst="rect">
            <a:avLst/>
          </a:prstGeom>
        </p:spPr>
        <p:txBody>
          <a:bodyPr anchorCtr="0" anchor="b" bIns="91425" lIns="91425" rIns="91425" wrap="square" tIns="91425">
            <a:noAutofit/>
          </a:bodyPr>
          <a:lstStyle/>
          <a:p>
            <a:pPr indent="0" lvl="0" marL="0" rtl="0">
              <a:spcBef>
                <a:spcPts val="0"/>
              </a:spcBef>
              <a:buNone/>
            </a:pPr>
            <a:r>
              <a:rPr lang="en"/>
              <a:t>    Imaging of mTBI/Concussion     </a:t>
            </a:r>
          </a:p>
        </p:txBody>
      </p:sp>
      <p:sp>
        <p:nvSpPr>
          <p:cNvPr id="86" name="Shape 86"/>
          <p:cNvSpPr txBox="1"/>
          <p:nvPr>
            <p:ph idx="1" type="subTitle"/>
          </p:nvPr>
        </p:nvSpPr>
        <p:spPr>
          <a:xfrm>
            <a:off x="598100" y="2553850"/>
            <a:ext cx="8222100" cy="2142900"/>
          </a:xfrm>
          <a:prstGeom prst="rect">
            <a:avLst/>
          </a:prstGeom>
        </p:spPr>
        <p:txBody>
          <a:bodyPr anchorCtr="0" anchor="t" bIns="91425" lIns="91425" rIns="91425" wrap="square" tIns="91425">
            <a:noAutofit/>
          </a:bodyPr>
          <a:lstStyle/>
          <a:p>
            <a:pPr lvl="0">
              <a:spcBef>
                <a:spcPts val="0"/>
              </a:spcBef>
              <a:buNone/>
            </a:pPr>
            <a:r>
              <a:rPr lang="en" sz="2400"/>
              <a:t>                       </a:t>
            </a:r>
            <a:r>
              <a:rPr lang="en" sz="2400"/>
              <a:t>          Calvin H Flowers MD</a:t>
            </a:r>
          </a:p>
          <a:p>
            <a:pPr lvl="0">
              <a:spcBef>
                <a:spcPts val="0"/>
              </a:spcBef>
              <a:buNone/>
            </a:pPr>
            <a:r>
              <a:rPr lang="en" sz="2400"/>
              <a:t>                                     Neuroradiologist</a:t>
            </a:r>
          </a:p>
          <a:p>
            <a:pPr lvl="0">
              <a:spcBef>
                <a:spcPts val="0"/>
              </a:spcBef>
              <a:buNone/>
            </a:pPr>
            <a:r>
              <a:rPr lang="en" sz="2400"/>
              <a:t>                      Swedish Covenant Hospital Chicago</a:t>
            </a:r>
          </a:p>
          <a:p>
            <a:pPr lvl="0">
              <a:spcBef>
                <a:spcPts val="0"/>
              </a:spcBef>
              <a:buNone/>
            </a:pPr>
            <a:r>
              <a:rPr lang="en" sz="2400"/>
              <a:t>            Former Staff Physician/Co-Director MRI Center</a:t>
            </a:r>
          </a:p>
          <a:p>
            <a:pPr lvl="0">
              <a:spcBef>
                <a:spcPts val="0"/>
              </a:spcBef>
              <a:buNone/>
            </a:pPr>
            <a:r>
              <a:rPr lang="en" sz="2400"/>
              <a:t>                Jesse Brown VA Medical Center Chicago</a:t>
            </a:r>
          </a:p>
          <a:p>
            <a:pPr lvl="0">
              <a:spcBef>
                <a:spcPts val="0"/>
              </a:spcBef>
              <a:buNone/>
            </a:pPr>
            <a:r>
              <a:rPr lang="en" sz="2400"/>
              <a:t>                                  </a:t>
            </a:r>
          </a:p>
          <a:p>
            <a:pPr lvl="0" rtl="0">
              <a:spcBef>
                <a:spcPts val="0"/>
              </a:spcBef>
              <a:buNone/>
            </a:pPr>
            <a:r>
              <a:rPr lang="en" sz="2400"/>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7" name="Shape 137"/>
        <p:cNvGrpSpPr/>
        <p:nvPr/>
      </p:nvGrpSpPr>
      <p:grpSpPr>
        <a:xfrm>
          <a:off x="0" y="0"/>
          <a:ext cx="0" cy="0"/>
          <a:chOff x="0" y="0"/>
          <a:chExt cx="0" cy="0"/>
        </a:xfrm>
      </p:grpSpPr>
      <p:sp>
        <p:nvSpPr>
          <p:cNvPr id="138" name="Shape 138"/>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39" name="Shape 139"/>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Approximately 20% of OEF/OIF veterans completing the VA’s brief TBI screen give positive answers to all four questions, indicating a probable historic TBI while deployed and possible persistent postconcussive symptoms (PPCS) (lew, Otis et al., 2009). </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Veterans who screen positive are referred for a full evaluation by experienced clinicians as part of the VA’s polytrauma program. Several VA sites have reported initial results from this follow-up evaluation. One found that 67% were confirmed to have PPCS, and more than 40% had PPCS, PTSD, and chronic pain (polytrauma clinical triad).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3" name="Shape 143"/>
        <p:cNvGrpSpPr/>
        <p:nvPr/>
      </p:nvGrpSpPr>
      <p:grpSpPr>
        <a:xfrm>
          <a:off x="0" y="0"/>
          <a:ext cx="0" cy="0"/>
          <a:chOff x="0" y="0"/>
          <a:chExt cx="0" cy="0"/>
        </a:xfrm>
      </p:grpSpPr>
      <p:sp>
        <p:nvSpPr>
          <p:cNvPr id="144" name="Shape 144"/>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45" name="Shape 145"/>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Concussion myths</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Need to be knocked out (fewer than 10%)</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Helmets and mouth guards prevent concussion</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Normal CT/MRI scan rule out concussion</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If someone has concussion you should keep them awake</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Hitting your head is the only way to get concussion</a:t>
            </a:r>
          </a:p>
          <a:p>
            <a:pPr indent="-342900" lvl="0" marL="457200" rtl="0">
              <a:lnSpc>
                <a:spcPct val="115000"/>
              </a:lnSpc>
              <a:spcBef>
                <a:spcPts val="0"/>
              </a:spcBef>
              <a:buClr>
                <a:srgbClr val="F3F3F3"/>
              </a:buClr>
              <a:buSzPct val="100000"/>
              <a:buChar char="❏"/>
            </a:pPr>
            <a:r>
              <a:rPr lang="en" sz="1800">
                <a:solidFill>
                  <a:srgbClr val="F3F3F3"/>
                </a:solidFill>
              </a:rPr>
              <a:t>Checking the pupils see if they are reactive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9" name="Shape 149"/>
        <p:cNvGrpSpPr/>
        <p:nvPr/>
      </p:nvGrpSpPr>
      <p:grpSpPr>
        <a:xfrm>
          <a:off x="0" y="0"/>
          <a:ext cx="0" cy="0"/>
          <a:chOff x="0" y="0"/>
          <a:chExt cx="0" cy="0"/>
        </a:xfrm>
      </p:grpSpPr>
      <p:sp>
        <p:nvSpPr>
          <p:cNvPr id="150" name="Shape 150"/>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51" name="Shape 151"/>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Concussion Facts</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85% of all head trauma classified as mTBI/Concussion</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45% of Athletes do not report feeling any symptoms </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After 1st concussion there is a 3-fold increase risk of 2nd</a:t>
            </a:r>
          </a:p>
          <a:p>
            <a:pPr indent="-342900" lvl="0" marL="457200" rtl="0">
              <a:lnSpc>
                <a:spcPct val="115000"/>
              </a:lnSpc>
              <a:spcBef>
                <a:spcPts val="0"/>
              </a:spcBef>
              <a:buClr>
                <a:srgbClr val="F3F3F3"/>
              </a:buClr>
              <a:buSzPct val="100000"/>
              <a:buChar char="❏"/>
            </a:pPr>
            <a:r>
              <a:rPr lang="en" sz="1800">
                <a:solidFill>
                  <a:srgbClr val="F3F3F3"/>
                </a:solidFill>
              </a:rPr>
              <a:t>Soccer is most common sport for female concussion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5" name="Shape 155"/>
        <p:cNvGrpSpPr/>
        <p:nvPr/>
      </p:nvGrpSpPr>
      <p:grpSpPr>
        <a:xfrm>
          <a:off x="0" y="0"/>
          <a:ext cx="0" cy="0"/>
          <a:chOff x="0" y="0"/>
          <a:chExt cx="0" cy="0"/>
        </a:xfrm>
      </p:grpSpPr>
      <p:sp>
        <p:nvSpPr>
          <p:cNvPr id="156" name="Shape 156"/>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57" name="Shape 157"/>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Pathophysiology</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 Deceleration/rotational injury</a:t>
            </a:r>
          </a:p>
          <a:p>
            <a:pPr indent="-342900" lvl="0" marL="457200" rtl="0">
              <a:lnSpc>
                <a:spcPct val="115000"/>
              </a:lnSpc>
              <a:spcBef>
                <a:spcPts val="0"/>
              </a:spcBef>
              <a:buClr>
                <a:srgbClr val="F3F3F3"/>
              </a:buClr>
              <a:buSzPct val="100000"/>
              <a:buChar char="●"/>
            </a:pPr>
            <a:r>
              <a:rPr lang="en" sz="1800">
                <a:solidFill>
                  <a:srgbClr val="F3F3F3"/>
                </a:solidFill>
              </a:rPr>
              <a:t> Blood vessel disruption</a:t>
            </a:r>
          </a:p>
          <a:p>
            <a:pPr lvl="0" rtl="0">
              <a:lnSpc>
                <a:spcPct val="115000"/>
              </a:lnSpc>
              <a:spcBef>
                <a:spcPts val="0"/>
              </a:spcBef>
              <a:buNone/>
            </a:pPr>
            <a:r>
              <a:rPr lang="en" sz="1800">
                <a:solidFill>
                  <a:srgbClr val="F3F3F3"/>
                </a:solidFill>
              </a:rPr>
              <a:t>        Petechial Bleeds</a:t>
            </a:r>
          </a:p>
          <a:p>
            <a:pPr lvl="0" rtl="0">
              <a:lnSpc>
                <a:spcPct val="115000"/>
              </a:lnSpc>
              <a:spcBef>
                <a:spcPts val="0"/>
              </a:spcBef>
              <a:buNone/>
            </a:pPr>
            <a:r>
              <a:rPr lang="en" sz="1800">
                <a:solidFill>
                  <a:srgbClr val="F3F3F3"/>
                </a:solidFill>
              </a:rPr>
              <a:t>        Focal edema</a:t>
            </a:r>
          </a:p>
          <a:p>
            <a:pPr lvl="0" rtl="0">
              <a:lnSpc>
                <a:spcPct val="115000"/>
              </a:lnSpc>
              <a:spcBef>
                <a:spcPts val="0"/>
              </a:spcBef>
              <a:buNone/>
            </a:pPr>
            <a:r>
              <a:rPr lang="en" sz="1800">
                <a:solidFill>
                  <a:srgbClr val="F3F3F3"/>
                </a:solidFill>
              </a:rPr>
              <a:t>        Disruption of bridging veins</a:t>
            </a:r>
          </a:p>
          <a:p>
            <a:pPr indent="-342900" lvl="0" marL="457200" rtl="0">
              <a:lnSpc>
                <a:spcPct val="115000"/>
              </a:lnSpc>
              <a:spcBef>
                <a:spcPts val="0"/>
              </a:spcBef>
              <a:buClr>
                <a:srgbClr val="F3F3F3"/>
              </a:buClr>
              <a:buSzPct val="100000"/>
              <a:buChar char="●"/>
            </a:pPr>
            <a:r>
              <a:rPr lang="en" sz="1800">
                <a:solidFill>
                  <a:srgbClr val="F3F3F3"/>
                </a:solidFill>
              </a:rPr>
              <a:t> Intra-Axonal neurofilament organization</a:t>
            </a:r>
          </a:p>
          <a:p>
            <a:pPr lvl="0" rtl="0">
              <a:lnSpc>
                <a:spcPct val="115000"/>
              </a:lnSpc>
              <a:spcBef>
                <a:spcPts val="0"/>
              </a:spcBef>
              <a:buNone/>
            </a:pPr>
            <a:r>
              <a:rPr lang="en" sz="1800">
                <a:solidFill>
                  <a:srgbClr val="F3F3F3"/>
                </a:solidFill>
              </a:rPr>
              <a:t>        Axonal Swelling</a:t>
            </a:r>
          </a:p>
          <a:p>
            <a:pPr indent="-342900" lvl="0" marL="457200" rtl="0">
              <a:lnSpc>
                <a:spcPct val="115000"/>
              </a:lnSpc>
              <a:spcBef>
                <a:spcPts val="0"/>
              </a:spcBef>
              <a:buClr>
                <a:srgbClr val="F3F3F3"/>
              </a:buClr>
              <a:buSzPct val="100000"/>
              <a:buChar char="●"/>
            </a:pPr>
            <a:r>
              <a:rPr lang="en" sz="1800">
                <a:solidFill>
                  <a:srgbClr val="F3F3F3"/>
                </a:solidFill>
              </a:rPr>
              <a:t> Secondary Injury</a:t>
            </a:r>
          </a:p>
          <a:p>
            <a:pPr lvl="0" rtl="0">
              <a:lnSpc>
                <a:spcPct val="115000"/>
              </a:lnSpc>
              <a:spcBef>
                <a:spcPts val="0"/>
              </a:spcBef>
              <a:buNone/>
            </a:pPr>
            <a:r>
              <a:rPr lang="en" sz="1800">
                <a:solidFill>
                  <a:srgbClr val="F3F3F3"/>
                </a:solidFill>
              </a:rPr>
              <a:t>        Excitatory amino acids</a:t>
            </a:r>
          </a:p>
          <a:p>
            <a:pPr lvl="0" rtl="0">
              <a:lnSpc>
                <a:spcPct val="115000"/>
              </a:lnSpc>
              <a:spcBef>
                <a:spcPts val="0"/>
              </a:spcBef>
              <a:buNone/>
            </a:pPr>
            <a:r>
              <a:rPr lang="en" sz="1800">
                <a:solidFill>
                  <a:srgbClr val="F3F3F3"/>
                </a:solidFill>
              </a:rPr>
              <a:t>        Oxygen Free Radicals</a:t>
            </a:r>
          </a:p>
          <a:p>
            <a:pPr lvl="0" rtl="0">
              <a:lnSpc>
                <a:spcPct val="115000"/>
              </a:lnSpc>
              <a:spcBef>
                <a:spcPts val="0"/>
              </a:spcBef>
              <a:buNone/>
            </a:pPr>
            <a:r>
              <a:rPr lang="en" sz="1800">
                <a:solidFill>
                  <a:srgbClr val="F3F3F3"/>
                </a:solid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1" name="Shape 161"/>
        <p:cNvGrpSpPr/>
        <p:nvPr/>
      </p:nvGrpSpPr>
      <p:grpSpPr>
        <a:xfrm>
          <a:off x="0" y="0"/>
          <a:ext cx="0" cy="0"/>
          <a:chOff x="0" y="0"/>
          <a:chExt cx="0" cy="0"/>
        </a:xfrm>
      </p:grpSpPr>
      <p:sp>
        <p:nvSpPr>
          <p:cNvPr id="162" name="Shape 162"/>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63" name="Shape 163"/>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Pathophysiology</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buClr>
                <a:srgbClr val="F3F3F3"/>
              </a:buClr>
              <a:buSzPct val="100000"/>
              <a:buChar char="●"/>
            </a:pPr>
            <a:r>
              <a:rPr lang="en" sz="1800">
                <a:solidFill>
                  <a:srgbClr val="F3F3F3"/>
                </a:solidFill>
              </a:rPr>
              <a:t> Complex Cascade of Biochemical, Metabolic and Gene expression changes. </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(Severe Injury in animal Models)</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buClr>
                <a:srgbClr val="F3F3F3"/>
              </a:buClr>
              <a:buSzPct val="100000"/>
              <a:buChar char="●"/>
            </a:pPr>
            <a:r>
              <a:rPr lang="en" sz="1800">
                <a:solidFill>
                  <a:srgbClr val="F3F3F3"/>
                </a:solidFill>
              </a:rPr>
              <a:t>What happens in Humans with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7" name="Shape 167"/>
        <p:cNvGrpSpPr/>
        <p:nvPr/>
      </p:nvGrpSpPr>
      <p:grpSpPr>
        <a:xfrm>
          <a:off x="0" y="0"/>
          <a:ext cx="0" cy="0"/>
          <a:chOff x="0" y="0"/>
          <a:chExt cx="0" cy="0"/>
        </a:xfrm>
      </p:grpSpPr>
      <p:sp>
        <p:nvSpPr>
          <p:cNvPr id="168" name="Shape 168"/>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69" name="Shape 169"/>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170" name="Shape 170"/>
          <p:cNvPicPr preferRelativeResize="0"/>
          <p:nvPr/>
        </p:nvPicPr>
        <p:blipFill>
          <a:blip r:embed="rId3">
            <a:alphaModFix/>
          </a:blip>
          <a:stretch>
            <a:fillRect/>
          </a:stretch>
        </p:blipFill>
        <p:spPr>
          <a:xfrm>
            <a:off x="1511050" y="640676"/>
            <a:ext cx="6000750" cy="408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4" name="Shape 174"/>
        <p:cNvGrpSpPr/>
        <p:nvPr/>
      </p:nvGrpSpPr>
      <p:grpSpPr>
        <a:xfrm>
          <a:off x="0" y="0"/>
          <a:ext cx="0" cy="0"/>
          <a:chOff x="0" y="0"/>
          <a:chExt cx="0" cy="0"/>
        </a:xfrm>
      </p:grpSpPr>
      <p:sp>
        <p:nvSpPr>
          <p:cNvPr id="175" name="Shape 175"/>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76" name="Shape 176"/>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177" name="Shape 177"/>
          <p:cNvPicPr preferRelativeResize="0"/>
          <p:nvPr/>
        </p:nvPicPr>
        <p:blipFill>
          <a:blip r:embed="rId3">
            <a:alphaModFix/>
          </a:blip>
          <a:stretch>
            <a:fillRect/>
          </a:stretch>
        </p:blipFill>
        <p:spPr>
          <a:xfrm>
            <a:off x="1515838" y="616025"/>
            <a:ext cx="5991225" cy="4076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Shape 182"/>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83" name="Shape 183"/>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184" name="Shape 184"/>
          <p:cNvPicPr preferRelativeResize="0"/>
          <p:nvPr/>
        </p:nvPicPr>
        <p:blipFill>
          <a:blip r:embed="rId3">
            <a:alphaModFix/>
          </a:blip>
          <a:stretch>
            <a:fillRect/>
          </a:stretch>
        </p:blipFill>
        <p:spPr>
          <a:xfrm>
            <a:off x="1547800" y="762325"/>
            <a:ext cx="6048375" cy="3905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8" name="Shape 188"/>
        <p:cNvGrpSpPr/>
        <p:nvPr/>
      </p:nvGrpSpPr>
      <p:grpSpPr>
        <a:xfrm>
          <a:off x="0" y="0"/>
          <a:ext cx="0" cy="0"/>
          <a:chOff x="0" y="0"/>
          <a:chExt cx="0" cy="0"/>
        </a:xfrm>
      </p:grpSpPr>
      <p:sp>
        <p:nvSpPr>
          <p:cNvPr id="189" name="Shape 189"/>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90" name="Shape 190"/>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191" name="Shape 191"/>
          <p:cNvPicPr preferRelativeResize="0"/>
          <p:nvPr/>
        </p:nvPicPr>
        <p:blipFill>
          <a:blip r:embed="rId3">
            <a:alphaModFix/>
          </a:blip>
          <a:stretch>
            <a:fillRect/>
          </a:stretch>
        </p:blipFill>
        <p:spPr>
          <a:xfrm>
            <a:off x="1462875" y="630888"/>
            <a:ext cx="6076950" cy="4067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5" name="Shape 195"/>
        <p:cNvGrpSpPr/>
        <p:nvPr/>
      </p:nvGrpSpPr>
      <p:grpSpPr>
        <a:xfrm>
          <a:off x="0" y="0"/>
          <a:ext cx="0" cy="0"/>
          <a:chOff x="0" y="0"/>
          <a:chExt cx="0" cy="0"/>
        </a:xfrm>
      </p:grpSpPr>
      <p:sp>
        <p:nvSpPr>
          <p:cNvPr id="196" name="Shape 196"/>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97" name="Shape 197"/>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198" name="Shape 198"/>
          <p:cNvPicPr preferRelativeResize="0"/>
          <p:nvPr/>
        </p:nvPicPr>
        <p:blipFill>
          <a:blip r:embed="rId3">
            <a:alphaModFix/>
          </a:blip>
          <a:stretch>
            <a:fillRect/>
          </a:stretch>
        </p:blipFill>
        <p:spPr>
          <a:xfrm>
            <a:off x="2135525" y="970988"/>
            <a:ext cx="4777974" cy="3261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0" name="Shape 90"/>
        <p:cNvGrpSpPr/>
        <p:nvPr/>
      </p:nvGrpSpPr>
      <p:grpSpPr>
        <a:xfrm>
          <a:off x="0" y="0"/>
          <a:ext cx="0" cy="0"/>
          <a:chOff x="0" y="0"/>
          <a:chExt cx="0" cy="0"/>
        </a:xfrm>
      </p:grpSpPr>
      <p:sp>
        <p:nvSpPr>
          <p:cNvPr id="91" name="Shape 91"/>
          <p:cNvSpPr txBox="1"/>
          <p:nvPr/>
        </p:nvSpPr>
        <p:spPr>
          <a:xfrm>
            <a:off x="636100" y="485925"/>
            <a:ext cx="7889400" cy="4152300"/>
          </a:xfrm>
          <a:prstGeom prst="rect">
            <a:avLst/>
          </a:prstGeom>
          <a:noFill/>
          <a:ln>
            <a:noFill/>
          </a:ln>
        </p:spPr>
        <p:txBody>
          <a:bodyPr anchorCtr="0" anchor="t" bIns="91425" lIns="91425" rIns="91425" wrap="square" tIns="91425">
            <a:noAutofit/>
          </a:bodyPr>
          <a:lstStyle/>
          <a:p>
            <a:pPr lvl="0">
              <a:spcBef>
                <a:spcPts val="0"/>
              </a:spcBef>
              <a:buNone/>
            </a:pPr>
            <a:r>
              <a:rPr lang="en" sz="1800">
                <a:solidFill>
                  <a:srgbClr val="F3F3F3"/>
                </a:solidFill>
              </a:rPr>
              <a:t>                    </a:t>
            </a:r>
            <a:r>
              <a:rPr lang="en" sz="2400">
                <a:solidFill>
                  <a:srgbClr val="F3F3F3"/>
                </a:solidFill>
              </a:rPr>
              <a:t>Traumatic Brain Injury (TBI)- Description</a:t>
            </a:r>
          </a:p>
          <a:p>
            <a:pPr lvl="0">
              <a:spcBef>
                <a:spcPts val="0"/>
              </a:spcBef>
              <a:buNone/>
            </a:pPr>
            <a:r>
              <a:t/>
            </a:r>
            <a:endParaRPr sz="1800">
              <a:solidFill>
                <a:srgbClr val="F3F3F3"/>
              </a:solidFill>
            </a:endParaRPr>
          </a:p>
          <a:p>
            <a:pPr lvl="0">
              <a:spcBef>
                <a:spcPts val="0"/>
              </a:spcBef>
              <a:buNone/>
            </a:pPr>
            <a:r>
              <a:t/>
            </a:r>
            <a:endParaRPr sz="1800">
              <a:solidFill>
                <a:srgbClr val="F3F3F3"/>
              </a:solidFill>
            </a:endParaRPr>
          </a:p>
          <a:p>
            <a:pPr lvl="0">
              <a:spcBef>
                <a:spcPts val="0"/>
              </a:spcBef>
              <a:buNone/>
            </a:pPr>
            <a:r>
              <a:t/>
            </a:r>
            <a:endParaRPr sz="1800">
              <a:solidFill>
                <a:srgbClr val="F3F3F3"/>
              </a:solidFill>
            </a:endParaRPr>
          </a:p>
          <a:p>
            <a:pPr indent="0" lvl="0" marL="0">
              <a:spcBef>
                <a:spcPts val="0"/>
              </a:spcBef>
              <a:buNone/>
            </a:pPr>
            <a:r>
              <a:rPr lang="en" sz="1800">
                <a:solidFill>
                  <a:srgbClr val="F3F3F3"/>
                </a:solidFill>
              </a:rPr>
              <a:t>“ </a:t>
            </a:r>
            <a:r>
              <a:rPr lang="en" sz="2400">
                <a:solidFill>
                  <a:srgbClr val="F3F3F3"/>
                </a:solidFill>
              </a:rPr>
              <a:t>Disruption of brain function as a result of an external force marked by  LOC, PTA, Alteration in Mental Status, Neurologic deficits  or intracranial lesions</a:t>
            </a:r>
            <a:r>
              <a:rPr lang="en" sz="1800">
                <a:solidFill>
                  <a:srgbClr val="F3F3F3"/>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2" name="Shape 202"/>
        <p:cNvGrpSpPr/>
        <p:nvPr/>
      </p:nvGrpSpPr>
      <p:grpSpPr>
        <a:xfrm>
          <a:off x="0" y="0"/>
          <a:ext cx="0" cy="0"/>
          <a:chOff x="0" y="0"/>
          <a:chExt cx="0" cy="0"/>
        </a:xfrm>
      </p:grpSpPr>
      <p:sp>
        <p:nvSpPr>
          <p:cNvPr id="203" name="Shape 203"/>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04" name="Shape 204"/>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05" name="Shape 205"/>
          <p:cNvPicPr preferRelativeResize="0"/>
          <p:nvPr/>
        </p:nvPicPr>
        <p:blipFill>
          <a:blip r:embed="rId3">
            <a:alphaModFix/>
          </a:blip>
          <a:stretch>
            <a:fillRect/>
          </a:stretch>
        </p:blipFill>
        <p:spPr>
          <a:xfrm>
            <a:off x="1001575" y="763875"/>
            <a:ext cx="3826850" cy="3370725"/>
          </a:xfrm>
          <a:prstGeom prst="rect">
            <a:avLst/>
          </a:prstGeom>
          <a:noFill/>
          <a:ln>
            <a:noFill/>
          </a:ln>
        </p:spPr>
      </p:pic>
      <p:pic>
        <p:nvPicPr>
          <p:cNvPr id="206" name="Shape 206"/>
          <p:cNvPicPr preferRelativeResize="0"/>
          <p:nvPr/>
        </p:nvPicPr>
        <p:blipFill>
          <a:blip r:embed="rId4">
            <a:alphaModFix/>
          </a:blip>
          <a:stretch>
            <a:fillRect/>
          </a:stretch>
        </p:blipFill>
        <p:spPr>
          <a:xfrm>
            <a:off x="5250275" y="787125"/>
            <a:ext cx="3362600" cy="332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0" name="Shape 210"/>
        <p:cNvGrpSpPr/>
        <p:nvPr/>
      </p:nvGrpSpPr>
      <p:grpSpPr>
        <a:xfrm>
          <a:off x="0" y="0"/>
          <a:ext cx="0" cy="0"/>
          <a:chOff x="0" y="0"/>
          <a:chExt cx="0" cy="0"/>
        </a:xfrm>
      </p:grpSpPr>
      <p:sp>
        <p:nvSpPr>
          <p:cNvPr id="211" name="Shape 211"/>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12" name="Shape 212"/>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13" name="Shape 213"/>
          <p:cNvPicPr preferRelativeResize="0"/>
          <p:nvPr/>
        </p:nvPicPr>
        <p:blipFill>
          <a:blip r:embed="rId3">
            <a:alphaModFix/>
          </a:blip>
          <a:stretch>
            <a:fillRect/>
          </a:stretch>
        </p:blipFill>
        <p:spPr>
          <a:xfrm>
            <a:off x="597325" y="791275"/>
            <a:ext cx="3637750" cy="3291225"/>
          </a:xfrm>
          <a:prstGeom prst="rect">
            <a:avLst/>
          </a:prstGeom>
          <a:noFill/>
          <a:ln>
            <a:noFill/>
          </a:ln>
        </p:spPr>
      </p:pic>
      <p:pic>
        <p:nvPicPr>
          <p:cNvPr id="214" name="Shape 214"/>
          <p:cNvPicPr preferRelativeResize="0"/>
          <p:nvPr/>
        </p:nvPicPr>
        <p:blipFill>
          <a:blip r:embed="rId4">
            <a:alphaModFix/>
          </a:blip>
          <a:stretch>
            <a:fillRect/>
          </a:stretch>
        </p:blipFill>
        <p:spPr>
          <a:xfrm>
            <a:off x="4738650" y="791275"/>
            <a:ext cx="3790900" cy="3291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8" name="Shape 218"/>
        <p:cNvGrpSpPr/>
        <p:nvPr/>
      </p:nvGrpSpPr>
      <p:grpSpPr>
        <a:xfrm>
          <a:off x="0" y="0"/>
          <a:ext cx="0" cy="0"/>
          <a:chOff x="0" y="0"/>
          <a:chExt cx="0" cy="0"/>
        </a:xfrm>
      </p:grpSpPr>
      <p:sp>
        <p:nvSpPr>
          <p:cNvPr id="219" name="Shape 219"/>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20" name="Shape 220"/>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21" name="Shape 221"/>
          <p:cNvPicPr preferRelativeResize="0"/>
          <p:nvPr/>
        </p:nvPicPr>
        <p:blipFill>
          <a:blip r:embed="rId3">
            <a:alphaModFix/>
          </a:blip>
          <a:stretch>
            <a:fillRect/>
          </a:stretch>
        </p:blipFill>
        <p:spPr>
          <a:xfrm>
            <a:off x="57150" y="850213"/>
            <a:ext cx="9029700" cy="3152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5" name="Shape 225"/>
        <p:cNvGrpSpPr/>
        <p:nvPr/>
      </p:nvGrpSpPr>
      <p:grpSpPr>
        <a:xfrm>
          <a:off x="0" y="0"/>
          <a:ext cx="0" cy="0"/>
          <a:chOff x="0" y="0"/>
          <a:chExt cx="0" cy="0"/>
        </a:xfrm>
      </p:grpSpPr>
      <p:sp>
        <p:nvSpPr>
          <p:cNvPr id="226" name="Shape 226"/>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27" name="Shape 227"/>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solidFill>
                  <a:srgbClr val="F3F3F3"/>
                </a:solidFill>
              </a:rPr>
              <a:t>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28" name="Shape 228"/>
          <p:cNvPicPr preferRelativeResize="0"/>
          <p:nvPr/>
        </p:nvPicPr>
        <p:blipFill>
          <a:blip r:embed="rId3">
            <a:alphaModFix/>
          </a:blip>
          <a:stretch>
            <a:fillRect/>
          </a:stretch>
        </p:blipFill>
        <p:spPr>
          <a:xfrm>
            <a:off x="5134375" y="1010225"/>
            <a:ext cx="3478051" cy="3582625"/>
          </a:xfrm>
          <a:prstGeom prst="rect">
            <a:avLst/>
          </a:prstGeom>
          <a:noFill/>
          <a:ln>
            <a:noFill/>
          </a:ln>
        </p:spPr>
      </p:pic>
      <p:pic>
        <p:nvPicPr>
          <p:cNvPr id="229" name="Shape 229"/>
          <p:cNvPicPr preferRelativeResize="0"/>
          <p:nvPr/>
        </p:nvPicPr>
        <p:blipFill>
          <a:blip r:embed="rId4">
            <a:alphaModFix/>
          </a:blip>
          <a:stretch>
            <a:fillRect/>
          </a:stretch>
        </p:blipFill>
        <p:spPr>
          <a:xfrm>
            <a:off x="364525" y="1010225"/>
            <a:ext cx="4717750" cy="3582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818950" y="558575"/>
            <a:ext cx="7305675" cy="413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8" name="Shape 238"/>
        <p:cNvGrpSpPr/>
        <p:nvPr/>
      </p:nvGrpSpPr>
      <p:grpSpPr>
        <a:xfrm>
          <a:off x="0" y="0"/>
          <a:ext cx="0" cy="0"/>
          <a:chOff x="0" y="0"/>
          <a:chExt cx="0" cy="0"/>
        </a:xfrm>
      </p:grpSpPr>
      <p:sp>
        <p:nvSpPr>
          <p:cNvPr id="239" name="Shape 239"/>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40" name="Shape 240"/>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CHRONIC TRAUMATIC ENCEPHALOPATHY</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41" name="Shape 241"/>
          <p:cNvPicPr preferRelativeResize="0"/>
          <p:nvPr/>
        </p:nvPicPr>
        <p:blipFill>
          <a:blip r:embed="rId3">
            <a:alphaModFix/>
          </a:blip>
          <a:stretch>
            <a:fillRect/>
          </a:stretch>
        </p:blipFill>
        <p:spPr>
          <a:xfrm>
            <a:off x="215025" y="770675"/>
            <a:ext cx="3169726" cy="3926301"/>
          </a:xfrm>
          <a:prstGeom prst="rect">
            <a:avLst/>
          </a:prstGeom>
          <a:noFill/>
          <a:ln>
            <a:noFill/>
          </a:ln>
        </p:spPr>
      </p:pic>
      <p:pic>
        <p:nvPicPr>
          <p:cNvPr id="242" name="Shape 242"/>
          <p:cNvPicPr preferRelativeResize="0"/>
          <p:nvPr/>
        </p:nvPicPr>
        <p:blipFill>
          <a:blip r:embed="rId4">
            <a:alphaModFix/>
          </a:blip>
          <a:stretch>
            <a:fillRect/>
          </a:stretch>
        </p:blipFill>
        <p:spPr>
          <a:xfrm>
            <a:off x="3670300" y="770675"/>
            <a:ext cx="5161276" cy="3926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6" name="Shape 246"/>
        <p:cNvGrpSpPr/>
        <p:nvPr/>
      </p:nvGrpSpPr>
      <p:grpSpPr>
        <a:xfrm>
          <a:off x="0" y="0"/>
          <a:ext cx="0" cy="0"/>
          <a:chOff x="0" y="0"/>
          <a:chExt cx="0" cy="0"/>
        </a:xfrm>
      </p:grpSpPr>
      <p:sp>
        <p:nvSpPr>
          <p:cNvPr id="247" name="Shape 247"/>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48" name="Shape 248"/>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CHRONIC TRAUMATIC ENCEPHALOPATHY</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49" name="Shape 249"/>
          <p:cNvPicPr preferRelativeResize="0"/>
          <p:nvPr/>
        </p:nvPicPr>
        <p:blipFill>
          <a:blip r:embed="rId3">
            <a:alphaModFix/>
          </a:blip>
          <a:stretch>
            <a:fillRect/>
          </a:stretch>
        </p:blipFill>
        <p:spPr>
          <a:xfrm>
            <a:off x="4946925" y="867325"/>
            <a:ext cx="3934700" cy="3423475"/>
          </a:xfrm>
          <a:prstGeom prst="rect">
            <a:avLst/>
          </a:prstGeom>
          <a:noFill/>
          <a:ln>
            <a:noFill/>
          </a:ln>
        </p:spPr>
      </p:pic>
      <p:pic>
        <p:nvPicPr>
          <p:cNvPr id="250" name="Shape 250"/>
          <p:cNvPicPr preferRelativeResize="0"/>
          <p:nvPr/>
        </p:nvPicPr>
        <p:blipFill>
          <a:blip r:embed="rId4">
            <a:alphaModFix/>
          </a:blip>
          <a:stretch>
            <a:fillRect/>
          </a:stretch>
        </p:blipFill>
        <p:spPr>
          <a:xfrm>
            <a:off x="489500" y="867313"/>
            <a:ext cx="3887475" cy="3468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4" name="Shape 254"/>
        <p:cNvGrpSpPr/>
        <p:nvPr/>
      </p:nvGrpSpPr>
      <p:grpSpPr>
        <a:xfrm>
          <a:off x="0" y="0"/>
          <a:ext cx="0" cy="0"/>
          <a:chOff x="0" y="0"/>
          <a:chExt cx="0" cy="0"/>
        </a:xfrm>
      </p:grpSpPr>
      <p:sp>
        <p:nvSpPr>
          <p:cNvPr id="255" name="Shape 255"/>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56" name="Shape 256"/>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CHRONIC TRAUMATIC ENCEPHALOPATHY</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57" name="Shape 257"/>
          <p:cNvPicPr preferRelativeResize="0"/>
          <p:nvPr/>
        </p:nvPicPr>
        <p:blipFill>
          <a:blip r:embed="rId3">
            <a:alphaModFix/>
          </a:blip>
          <a:stretch>
            <a:fillRect/>
          </a:stretch>
        </p:blipFill>
        <p:spPr>
          <a:xfrm>
            <a:off x="1022888" y="615375"/>
            <a:ext cx="7181575" cy="43585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1" name="Shape 261"/>
        <p:cNvGrpSpPr/>
        <p:nvPr/>
      </p:nvGrpSpPr>
      <p:grpSpPr>
        <a:xfrm>
          <a:off x="0" y="0"/>
          <a:ext cx="0" cy="0"/>
          <a:chOff x="0" y="0"/>
          <a:chExt cx="0" cy="0"/>
        </a:xfrm>
      </p:grpSpPr>
      <p:sp>
        <p:nvSpPr>
          <p:cNvPr id="262" name="Shape 262"/>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63" name="Shape 263"/>
          <p:cNvSpPr txBox="1"/>
          <p:nvPr/>
        </p:nvSpPr>
        <p:spPr>
          <a:xfrm>
            <a:off x="1369400" y="22970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CHRONIC TRAUMATIC ENCEPHALOPATHY</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64" name="Shape 264"/>
          <p:cNvPicPr preferRelativeResize="0"/>
          <p:nvPr/>
        </p:nvPicPr>
        <p:blipFill>
          <a:blip r:embed="rId3">
            <a:alphaModFix/>
          </a:blip>
          <a:stretch>
            <a:fillRect/>
          </a:stretch>
        </p:blipFill>
        <p:spPr>
          <a:xfrm>
            <a:off x="1490650" y="1049225"/>
            <a:ext cx="6162675" cy="3105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8" name="Shape 268"/>
        <p:cNvGrpSpPr/>
        <p:nvPr/>
      </p:nvGrpSpPr>
      <p:grpSpPr>
        <a:xfrm>
          <a:off x="0" y="0"/>
          <a:ext cx="0" cy="0"/>
          <a:chOff x="0" y="0"/>
          <a:chExt cx="0" cy="0"/>
        </a:xfrm>
      </p:grpSpPr>
      <p:sp>
        <p:nvSpPr>
          <p:cNvPr id="269" name="Shape 269"/>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70" name="Shape 270"/>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Computed Tomography (CT)</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Indications for CT Scanning</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Considerably uncertainty about indications in Pts w mTBI</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Although the incidence of intracranial lesions, especially those needing surgery, is low in mTBI/Concussion, the consequences of delayed diagnosis are forbidding.</a:t>
            </a:r>
          </a:p>
          <a:p>
            <a:pPr indent="-342900" lvl="0" marL="457200" rtl="0">
              <a:lnSpc>
                <a:spcPct val="115000"/>
              </a:lnSpc>
              <a:spcBef>
                <a:spcPts val="0"/>
              </a:spcBef>
              <a:buClr>
                <a:srgbClr val="F3F3F3"/>
              </a:buClr>
              <a:buSzPct val="100000"/>
              <a:buChar char="●"/>
            </a:pPr>
            <a:r>
              <a:rPr lang="en" sz="1800">
                <a:solidFill>
                  <a:srgbClr val="F3F3F3"/>
                </a:solidFill>
              </a:rPr>
              <a:t>Adverse outcome of an intracranial hematoma is costly and it balances the expense of CT Scans and CT Scanning in mTBI appears justified</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5" name="Shape 95"/>
        <p:cNvGrpSpPr/>
        <p:nvPr/>
      </p:nvGrpSpPr>
      <p:grpSpPr>
        <a:xfrm>
          <a:off x="0" y="0"/>
          <a:ext cx="0" cy="0"/>
          <a:chOff x="0" y="0"/>
          <a:chExt cx="0" cy="0"/>
        </a:xfrm>
      </p:grpSpPr>
      <p:sp>
        <p:nvSpPr>
          <p:cNvPr id="96" name="Shape 96"/>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97" name="Shape 97"/>
          <p:cNvSpPr txBox="1"/>
          <p:nvPr/>
        </p:nvSpPr>
        <p:spPr>
          <a:xfrm>
            <a:off x="1307550" y="494750"/>
            <a:ext cx="6732000" cy="4081800"/>
          </a:xfrm>
          <a:prstGeom prst="rect">
            <a:avLst/>
          </a:prstGeom>
          <a:noFill/>
          <a:ln>
            <a:noFill/>
          </a:ln>
        </p:spPr>
        <p:txBody>
          <a:bodyPr anchorCtr="0" anchor="t" bIns="91425" lIns="91425" rIns="91425" wrap="square" tIns="91425">
            <a:noAutofit/>
          </a:bodyPr>
          <a:lstStyle/>
          <a:p>
            <a:pPr lvl="0">
              <a:spcBef>
                <a:spcPts val="0"/>
              </a:spcBef>
              <a:buNone/>
            </a:pPr>
            <a:r>
              <a:rPr lang="en" sz="2400">
                <a:solidFill>
                  <a:srgbClr val="F3F3F3"/>
                </a:solidFill>
              </a:rPr>
              <a:t>                   Traumatic Brain Injury</a:t>
            </a:r>
          </a:p>
          <a:p>
            <a:pPr lvl="0">
              <a:spcBef>
                <a:spcPts val="0"/>
              </a:spcBef>
              <a:buNone/>
            </a:pPr>
            <a:r>
              <a:rPr lang="en" sz="2400">
                <a:solidFill>
                  <a:srgbClr val="F3F3F3"/>
                </a:solidFill>
              </a:rPr>
              <a:t>Incidence rate- over 500 cases/100,000 per yr</a:t>
            </a:r>
          </a:p>
          <a:p>
            <a:pPr lvl="0">
              <a:spcBef>
                <a:spcPts val="0"/>
              </a:spcBef>
              <a:buNone/>
            </a:pPr>
            <a:r>
              <a:t/>
            </a:r>
            <a:endParaRPr sz="2400">
              <a:solidFill>
                <a:srgbClr val="F3F3F3"/>
              </a:solidFill>
            </a:endParaRPr>
          </a:p>
          <a:p>
            <a:pPr lvl="0">
              <a:spcBef>
                <a:spcPts val="0"/>
              </a:spcBef>
              <a:buNone/>
            </a:pPr>
            <a:r>
              <a:rPr lang="en" sz="2400">
                <a:solidFill>
                  <a:srgbClr val="F3F3F3"/>
                </a:solidFill>
              </a:rPr>
              <a:t>TBI related disability 33/100,000 new cases/yr</a:t>
            </a:r>
          </a:p>
          <a:p>
            <a:pPr lvl="0">
              <a:spcBef>
                <a:spcPts val="0"/>
              </a:spcBef>
              <a:buNone/>
            </a:pPr>
            <a:r>
              <a:t/>
            </a:r>
            <a:endParaRPr sz="2400">
              <a:solidFill>
                <a:srgbClr val="F3F3F3"/>
              </a:solidFill>
            </a:endParaRPr>
          </a:p>
          <a:p>
            <a:pPr lvl="0">
              <a:spcBef>
                <a:spcPts val="0"/>
              </a:spcBef>
              <a:buNone/>
            </a:pPr>
            <a:r>
              <a:rPr lang="en" sz="2400">
                <a:solidFill>
                  <a:srgbClr val="F3F3F3"/>
                </a:solidFill>
              </a:rPr>
              <a:t>More than 50,000 deaths per year</a:t>
            </a:r>
          </a:p>
          <a:p>
            <a:pPr lvl="0">
              <a:spcBef>
                <a:spcPts val="0"/>
              </a:spcBef>
              <a:buNone/>
            </a:pPr>
            <a:r>
              <a:t/>
            </a:r>
            <a:endParaRPr sz="2400">
              <a:solidFill>
                <a:srgbClr val="F3F3F3"/>
              </a:solidFill>
            </a:endParaRPr>
          </a:p>
          <a:p>
            <a:pPr lvl="0">
              <a:spcBef>
                <a:spcPts val="0"/>
              </a:spcBef>
              <a:buNone/>
            </a:pPr>
            <a:r>
              <a:rPr lang="en" sz="2400">
                <a:solidFill>
                  <a:srgbClr val="F3F3F3"/>
                </a:solidFill>
              </a:rPr>
              <a:t>TBI’s costs &gt; 50-Billion per year</a:t>
            </a:r>
          </a:p>
          <a:p>
            <a:pPr lvl="0">
              <a:spcBef>
                <a:spcPts val="0"/>
              </a:spcBef>
              <a:buNone/>
            </a:pPr>
            <a:r>
              <a:t/>
            </a:r>
            <a:endParaRPr sz="2400">
              <a:solidFill>
                <a:srgbClr val="F3F3F3"/>
              </a:solidFill>
            </a:endParaRPr>
          </a:p>
          <a:p>
            <a:pPr lvl="0">
              <a:spcBef>
                <a:spcPts val="0"/>
              </a:spcBef>
              <a:buNone/>
            </a:pPr>
            <a:r>
              <a:rPr lang="en" sz="2400">
                <a:solidFill>
                  <a:srgbClr val="F3F3F3"/>
                </a:solidFill>
              </a:rPr>
              <a:t>Survivors of TBI left w cognitive,behavioural and communicative disabilities (NIH-TBI 2002)</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4" name="Shape 274"/>
        <p:cNvGrpSpPr/>
        <p:nvPr/>
      </p:nvGrpSpPr>
      <p:grpSpPr>
        <a:xfrm>
          <a:off x="0" y="0"/>
          <a:ext cx="0" cy="0"/>
          <a:chOff x="0" y="0"/>
          <a:chExt cx="0" cy="0"/>
        </a:xfrm>
      </p:grpSpPr>
      <p:sp>
        <p:nvSpPr>
          <p:cNvPr id="275" name="Shape 275"/>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76" name="Shape 276"/>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Computed Tomography (CT)</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CT imaging missed 10-20% of injuries in mTBI/concussion</a:t>
            </a:r>
          </a:p>
          <a:p>
            <a:pPr indent="-342900" lvl="0" marL="457200" rtl="0">
              <a:lnSpc>
                <a:spcPct val="115000"/>
              </a:lnSpc>
              <a:spcBef>
                <a:spcPts val="0"/>
              </a:spcBef>
              <a:buClr>
                <a:srgbClr val="F3F3F3"/>
              </a:buClr>
              <a:buSzPct val="100000"/>
              <a:buChar char="●"/>
            </a:pPr>
            <a:r>
              <a:rPr lang="en" sz="1800">
                <a:solidFill>
                  <a:srgbClr val="F3F3F3"/>
                </a:solidFill>
              </a:rPr>
              <a:t>Altogether MRI is 30% more sensitive than CT imaging in Pts with mTBI/Concussion</a:t>
            </a:r>
          </a:p>
        </p:txBody>
      </p:sp>
      <p:pic>
        <p:nvPicPr>
          <p:cNvPr id="277" name="Shape 277"/>
          <p:cNvPicPr preferRelativeResize="0"/>
          <p:nvPr/>
        </p:nvPicPr>
        <p:blipFill>
          <a:blip r:embed="rId3">
            <a:alphaModFix/>
          </a:blip>
          <a:stretch>
            <a:fillRect/>
          </a:stretch>
        </p:blipFill>
        <p:spPr>
          <a:xfrm>
            <a:off x="5743450" y="2319375"/>
            <a:ext cx="3011375" cy="2624475"/>
          </a:xfrm>
          <a:prstGeom prst="rect">
            <a:avLst/>
          </a:prstGeom>
          <a:noFill/>
          <a:ln>
            <a:noFill/>
          </a:ln>
        </p:spPr>
      </p:pic>
      <p:pic>
        <p:nvPicPr>
          <p:cNvPr id="278" name="Shape 278"/>
          <p:cNvPicPr preferRelativeResize="0"/>
          <p:nvPr/>
        </p:nvPicPr>
        <p:blipFill>
          <a:blip r:embed="rId4">
            <a:alphaModFix/>
          </a:blip>
          <a:stretch>
            <a:fillRect/>
          </a:stretch>
        </p:blipFill>
        <p:spPr>
          <a:xfrm>
            <a:off x="1458050" y="2405775"/>
            <a:ext cx="4061675" cy="2538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2" name="Shape 282"/>
        <p:cNvGrpSpPr/>
        <p:nvPr/>
      </p:nvGrpSpPr>
      <p:grpSpPr>
        <a:xfrm>
          <a:off x="0" y="0"/>
          <a:ext cx="0" cy="0"/>
          <a:chOff x="0" y="0"/>
          <a:chExt cx="0" cy="0"/>
        </a:xfrm>
      </p:grpSpPr>
      <p:sp>
        <p:nvSpPr>
          <p:cNvPr id="283" name="Shape 283"/>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84" name="Shape 284"/>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CT Imaging </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85" name="Shape 285"/>
          <p:cNvPicPr preferRelativeResize="0"/>
          <p:nvPr/>
        </p:nvPicPr>
        <p:blipFill>
          <a:blip r:embed="rId3">
            <a:alphaModFix/>
          </a:blip>
          <a:stretch>
            <a:fillRect/>
          </a:stretch>
        </p:blipFill>
        <p:spPr>
          <a:xfrm>
            <a:off x="3020225" y="770675"/>
            <a:ext cx="5361700" cy="3830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9" name="Shape 289"/>
        <p:cNvGrpSpPr/>
        <p:nvPr/>
      </p:nvGrpSpPr>
      <p:grpSpPr>
        <a:xfrm>
          <a:off x="0" y="0"/>
          <a:ext cx="0" cy="0"/>
          <a:chOff x="0" y="0"/>
          <a:chExt cx="0" cy="0"/>
        </a:xfrm>
      </p:grpSpPr>
      <p:sp>
        <p:nvSpPr>
          <p:cNvPr id="290" name="Shape 290"/>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91" name="Shape 291"/>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MRI Imaging </a:t>
            </a:r>
          </a:p>
          <a:p>
            <a:pPr lvl="0" rtl="0">
              <a:lnSpc>
                <a:spcPct val="115000"/>
              </a:lnSpc>
              <a:spcBef>
                <a:spcPts val="0"/>
              </a:spcBef>
              <a:buNone/>
            </a:pPr>
            <a:r>
              <a:rPr lang="en" sz="1800">
                <a:solidFill>
                  <a:srgbClr val="F3F3F3"/>
                </a:solidFill>
              </a:rPr>
              <a:t>Patient with mTBI/Concussion Susceptibility Weighted Imaging</a:t>
            </a:r>
          </a:p>
          <a:p>
            <a:pPr lvl="0" rtl="0">
              <a:lnSpc>
                <a:spcPct val="115000"/>
              </a:lnSpc>
              <a:spcBef>
                <a:spcPts val="0"/>
              </a:spcBef>
              <a:buNone/>
            </a:pPr>
            <a:r>
              <a:rPr lang="en" sz="1800">
                <a:solidFill>
                  <a:srgbClr val="F3F3F3"/>
                </a:solidFill>
              </a:rPr>
              <a:t>(SWI) Showing Microbleeds on the SWI Axial image</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Normal CT               GRE                        SWI</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p:txBody>
      </p:sp>
      <p:pic>
        <p:nvPicPr>
          <p:cNvPr id="292" name="Shape 292"/>
          <p:cNvPicPr preferRelativeResize="0"/>
          <p:nvPr/>
        </p:nvPicPr>
        <p:blipFill>
          <a:blip r:embed="rId3">
            <a:alphaModFix/>
          </a:blip>
          <a:stretch>
            <a:fillRect/>
          </a:stretch>
        </p:blipFill>
        <p:spPr>
          <a:xfrm>
            <a:off x="1333038" y="2416125"/>
            <a:ext cx="5686425" cy="2228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96" name="Shape 296"/>
        <p:cNvGrpSpPr/>
        <p:nvPr/>
      </p:nvGrpSpPr>
      <p:grpSpPr>
        <a:xfrm>
          <a:off x="0" y="0"/>
          <a:ext cx="0" cy="0"/>
          <a:chOff x="0" y="0"/>
          <a:chExt cx="0" cy="0"/>
        </a:xfrm>
      </p:grpSpPr>
      <p:sp>
        <p:nvSpPr>
          <p:cNvPr id="297" name="Shape 297"/>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298" name="Shape 298"/>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MRI Imaging </a:t>
            </a:r>
          </a:p>
          <a:p>
            <a:pPr lvl="0" rtl="0">
              <a:lnSpc>
                <a:spcPct val="115000"/>
              </a:lnSpc>
              <a:spcBef>
                <a:spcPts val="0"/>
              </a:spcBef>
              <a:buNone/>
            </a:pPr>
            <a:r>
              <a:rPr lang="en" sz="1800">
                <a:solidFill>
                  <a:srgbClr val="F3F3F3"/>
                </a:solidFill>
              </a:rPr>
              <a:t>      Patient with mTBI/Concussion Demonstrating petechial Bld.</a:t>
            </a:r>
          </a:p>
          <a:p>
            <a:pPr lvl="0" rtl="0">
              <a:lnSpc>
                <a:spcPct val="115000"/>
              </a:lnSpc>
              <a:spcBef>
                <a:spcPts val="0"/>
              </a:spcBef>
              <a:buNone/>
            </a:pPr>
            <a:r>
              <a:rPr lang="en" sz="1800">
                <a:solidFill>
                  <a:srgbClr val="F3F3F3"/>
                </a:solidFill>
              </a:rPr>
              <a:t>      </a:t>
            </a:r>
          </a:p>
          <a:p>
            <a:pPr lvl="0" rtl="0">
              <a:lnSpc>
                <a:spcPct val="115000"/>
              </a:lnSpc>
              <a:spcBef>
                <a:spcPts val="0"/>
              </a:spcBef>
              <a:buNone/>
            </a:pPr>
            <a:r>
              <a:rPr lang="en" sz="1800">
                <a:solidFill>
                  <a:srgbClr val="F3F3F3"/>
                </a:solidFill>
              </a:rPr>
              <a:t>             T1-W                  FLAIR                    SWI</a:t>
            </a:r>
          </a:p>
        </p:txBody>
      </p:sp>
      <p:pic>
        <p:nvPicPr>
          <p:cNvPr id="299" name="Shape 299"/>
          <p:cNvPicPr preferRelativeResize="0"/>
          <p:nvPr/>
        </p:nvPicPr>
        <p:blipFill>
          <a:blip r:embed="rId3">
            <a:alphaModFix/>
          </a:blip>
          <a:stretch>
            <a:fillRect/>
          </a:stretch>
        </p:blipFill>
        <p:spPr>
          <a:xfrm>
            <a:off x="1728788" y="2432600"/>
            <a:ext cx="5686425" cy="2314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03" name="Shape 303"/>
        <p:cNvGrpSpPr/>
        <p:nvPr/>
      </p:nvGrpSpPr>
      <p:grpSpPr>
        <a:xfrm>
          <a:off x="0" y="0"/>
          <a:ext cx="0" cy="0"/>
          <a:chOff x="0" y="0"/>
          <a:chExt cx="0" cy="0"/>
        </a:xfrm>
      </p:grpSpPr>
      <p:sp>
        <p:nvSpPr>
          <p:cNvPr id="304" name="Shape 304"/>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05" name="Shape 305"/>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MRI Imaging sensitive for DAI-Diffuse Axonal Injury</a:t>
            </a:r>
          </a:p>
          <a:p>
            <a:pPr lvl="0" rtl="0">
              <a:lnSpc>
                <a:spcPct val="115000"/>
              </a:lnSpc>
              <a:spcBef>
                <a:spcPts val="0"/>
              </a:spcBef>
              <a:buNone/>
            </a:pPr>
            <a:r>
              <a:rPr lang="en" sz="1800">
                <a:solidFill>
                  <a:srgbClr val="F3F3F3"/>
                </a:solidFill>
              </a:rPr>
              <a:t>    </a:t>
            </a:r>
          </a:p>
        </p:txBody>
      </p:sp>
      <p:pic>
        <p:nvPicPr>
          <p:cNvPr id="306" name="Shape 306"/>
          <p:cNvPicPr preferRelativeResize="0"/>
          <p:nvPr/>
        </p:nvPicPr>
        <p:blipFill>
          <a:blip r:embed="rId3">
            <a:alphaModFix/>
          </a:blip>
          <a:stretch>
            <a:fillRect/>
          </a:stretch>
        </p:blipFill>
        <p:spPr>
          <a:xfrm>
            <a:off x="2266950" y="1224763"/>
            <a:ext cx="4610100" cy="3590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0" name="Shape 310"/>
        <p:cNvGrpSpPr/>
        <p:nvPr/>
      </p:nvGrpSpPr>
      <p:grpSpPr>
        <a:xfrm>
          <a:off x="0" y="0"/>
          <a:ext cx="0" cy="0"/>
          <a:chOff x="0" y="0"/>
          <a:chExt cx="0" cy="0"/>
        </a:xfrm>
      </p:grpSpPr>
      <p:sp>
        <p:nvSpPr>
          <p:cNvPr id="311" name="Shape 311"/>
          <p:cNvSpPr txBox="1"/>
          <p:nvPr/>
        </p:nvSpPr>
        <p:spPr>
          <a:xfrm>
            <a:off x="834900" y="9345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12" name="Shape 312"/>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MRI Imaging sensitive for DAI-Diffuse Axonal Injury</a:t>
            </a:r>
          </a:p>
          <a:p>
            <a:pPr lvl="0" rtl="0">
              <a:lnSpc>
                <a:spcPct val="115000"/>
              </a:lnSpc>
              <a:spcBef>
                <a:spcPts val="0"/>
              </a:spcBef>
              <a:buNone/>
            </a:pPr>
            <a:r>
              <a:rPr lang="en" sz="1800">
                <a:solidFill>
                  <a:srgbClr val="F3F3F3"/>
                </a:solidFill>
              </a:rPr>
              <a:t>      Ti-Weighted Sequences of mTBI/Concussion</a:t>
            </a:r>
          </a:p>
        </p:txBody>
      </p:sp>
      <p:pic>
        <p:nvPicPr>
          <p:cNvPr id="313" name="Shape 313"/>
          <p:cNvPicPr preferRelativeResize="0"/>
          <p:nvPr/>
        </p:nvPicPr>
        <p:blipFill>
          <a:blip r:embed="rId3">
            <a:alphaModFix/>
          </a:blip>
          <a:stretch>
            <a:fillRect/>
          </a:stretch>
        </p:blipFill>
        <p:spPr>
          <a:xfrm>
            <a:off x="1770475" y="1504975"/>
            <a:ext cx="5248950" cy="3511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7" name="Shape 317"/>
        <p:cNvGrpSpPr/>
        <p:nvPr/>
      </p:nvGrpSpPr>
      <p:grpSpPr>
        <a:xfrm>
          <a:off x="0" y="0"/>
          <a:ext cx="0" cy="0"/>
          <a:chOff x="0" y="0"/>
          <a:chExt cx="0" cy="0"/>
        </a:xfrm>
      </p:grpSpPr>
      <p:sp>
        <p:nvSpPr>
          <p:cNvPr id="318" name="Shape 318"/>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19" name="Shape 319"/>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MRI Imaging sensitive for DAI-Diffuse Axonal Injury</a:t>
            </a:r>
          </a:p>
          <a:p>
            <a:pPr lvl="0" rtl="0">
              <a:lnSpc>
                <a:spcPct val="115000"/>
              </a:lnSpc>
              <a:spcBef>
                <a:spcPts val="0"/>
              </a:spcBef>
              <a:buNone/>
            </a:pPr>
            <a:r>
              <a:rPr lang="en" sz="1800">
                <a:solidFill>
                  <a:srgbClr val="F3F3F3"/>
                </a:solidFill>
              </a:rPr>
              <a:t>      SWI Sequences sensitive for DAI and Microbleeds</a:t>
            </a:r>
          </a:p>
        </p:txBody>
      </p:sp>
      <p:pic>
        <p:nvPicPr>
          <p:cNvPr id="320" name="Shape 320"/>
          <p:cNvPicPr preferRelativeResize="0"/>
          <p:nvPr/>
        </p:nvPicPr>
        <p:blipFill>
          <a:blip r:embed="rId3">
            <a:alphaModFix/>
          </a:blip>
          <a:stretch>
            <a:fillRect/>
          </a:stretch>
        </p:blipFill>
        <p:spPr>
          <a:xfrm>
            <a:off x="5372350" y="1581313"/>
            <a:ext cx="2645725" cy="3340000"/>
          </a:xfrm>
          <a:prstGeom prst="rect">
            <a:avLst/>
          </a:prstGeom>
          <a:noFill/>
          <a:ln>
            <a:noFill/>
          </a:ln>
        </p:spPr>
      </p:pic>
      <p:pic>
        <p:nvPicPr>
          <p:cNvPr id="321" name="Shape 321"/>
          <p:cNvPicPr preferRelativeResize="0"/>
          <p:nvPr/>
        </p:nvPicPr>
        <p:blipFill>
          <a:blip r:embed="rId4">
            <a:alphaModFix/>
          </a:blip>
          <a:stretch>
            <a:fillRect/>
          </a:stretch>
        </p:blipFill>
        <p:spPr>
          <a:xfrm>
            <a:off x="1286075" y="1558775"/>
            <a:ext cx="3863800" cy="33850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25" name="Shape 325"/>
        <p:cNvGrpSpPr/>
        <p:nvPr/>
      </p:nvGrpSpPr>
      <p:grpSpPr>
        <a:xfrm>
          <a:off x="0" y="0"/>
          <a:ext cx="0" cy="0"/>
          <a:chOff x="0" y="0"/>
          <a:chExt cx="0" cy="0"/>
        </a:xfrm>
      </p:grpSpPr>
      <p:sp>
        <p:nvSpPr>
          <p:cNvPr id="326" name="Shape 326"/>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27" name="Shape 327"/>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MRI Imaging sensitive for DAI-Diffuse Axonal Injury</a:t>
            </a:r>
          </a:p>
          <a:p>
            <a:pPr lvl="0" rtl="0">
              <a:lnSpc>
                <a:spcPct val="115000"/>
              </a:lnSpc>
              <a:spcBef>
                <a:spcPts val="0"/>
              </a:spcBef>
              <a:buNone/>
            </a:pPr>
            <a:r>
              <a:rPr lang="en" sz="1800">
                <a:solidFill>
                  <a:srgbClr val="F3F3F3"/>
                </a:solidFill>
              </a:rPr>
              <a:t>      T2-w and SWI Axial Images Showing DAI Splenium of CC</a:t>
            </a:r>
          </a:p>
        </p:txBody>
      </p:sp>
      <p:pic>
        <p:nvPicPr>
          <p:cNvPr id="328" name="Shape 328"/>
          <p:cNvPicPr preferRelativeResize="0"/>
          <p:nvPr/>
        </p:nvPicPr>
        <p:blipFill rotWithShape="1">
          <a:blip r:embed="rId3">
            <a:alphaModFix/>
          </a:blip>
          <a:srcRect b="3044" l="0" r="0" t="0"/>
          <a:stretch/>
        </p:blipFill>
        <p:spPr>
          <a:xfrm>
            <a:off x="1220375" y="1525850"/>
            <a:ext cx="6863450" cy="3316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2" name="Shape 332"/>
        <p:cNvGrpSpPr/>
        <p:nvPr/>
      </p:nvGrpSpPr>
      <p:grpSpPr>
        <a:xfrm>
          <a:off x="0" y="0"/>
          <a:ext cx="0" cy="0"/>
          <a:chOff x="0" y="0"/>
          <a:chExt cx="0" cy="0"/>
        </a:xfrm>
      </p:grpSpPr>
      <p:sp>
        <p:nvSpPr>
          <p:cNvPr id="333" name="Shape 333"/>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34" name="Shape 334"/>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MRI Imaging sensitive for DAI-Diffuse Axonal Injury</a:t>
            </a:r>
          </a:p>
          <a:p>
            <a:pPr lvl="0" rtl="0">
              <a:lnSpc>
                <a:spcPct val="115000"/>
              </a:lnSpc>
              <a:spcBef>
                <a:spcPts val="0"/>
              </a:spcBef>
              <a:buNone/>
            </a:pPr>
            <a:r>
              <a:rPr lang="en" sz="1800">
                <a:solidFill>
                  <a:srgbClr val="F3F3F3"/>
                </a:solidFill>
              </a:rPr>
              <a:t>      T2-w and SWI Axial Images Showing DAI Splenium of CC</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FLAIR                       GRE                 SWI</a:t>
            </a:r>
          </a:p>
        </p:txBody>
      </p:sp>
      <p:pic>
        <p:nvPicPr>
          <p:cNvPr id="335" name="Shape 335"/>
          <p:cNvPicPr preferRelativeResize="0"/>
          <p:nvPr/>
        </p:nvPicPr>
        <p:blipFill>
          <a:blip r:embed="rId3">
            <a:alphaModFix/>
          </a:blip>
          <a:stretch>
            <a:fillRect/>
          </a:stretch>
        </p:blipFill>
        <p:spPr>
          <a:xfrm>
            <a:off x="1776225" y="2253225"/>
            <a:ext cx="5048250" cy="2152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9" name="Shape 339"/>
        <p:cNvGrpSpPr/>
        <p:nvPr/>
      </p:nvGrpSpPr>
      <p:grpSpPr>
        <a:xfrm>
          <a:off x="0" y="0"/>
          <a:ext cx="0" cy="0"/>
          <a:chOff x="0" y="0"/>
          <a:chExt cx="0" cy="0"/>
        </a:xfrm>
      </p:grpSpPr>
      <p:sp>
        <p:nvSpPr>
          <p:cNvPr id="340" name="Shape 340"/>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41" name="Shape 341"/>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Advanced MRI Techniques</a:t>
            </a:r>
          </a:p>
          <a:p>
            <a:pPr lvl="0" rtl="0">
              <a:lnSpc>
                <a:spcPct val="115000"/>
              </a:lnSpc>
              <a:spcBef>
                <a:spcPts val="0"/>
              </a:spcBef>
              <a:buNone/>
            </a:pPr>
            <a:r>
              <a:rPr lang="en" sz="1800">
                <a:solidFill>
                  <a:srgbClr val="F3F3F3"/>
                </a:solidFill>
              </a:rPr>
              <a:t>      </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342" name="Shape 342"/>
          <p:cNvPicPr preferRelativeResize="0"/>
          <p:nvPr/>
        </p:nvPicPr>
        <p:blipFill>
          <a:blip r:embed="rId3">
            <a:alphaModFix/>
          </a:blip>
          <a:stretch>
            <a:fillRect/>
          </a:stretch>
        </p:blipFill>
        <p:spPr>
          <a:xfrm>
            <a:off x="838200" y="791175"/>
            <a:ext cx="7467600" cy="4081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1" name="Shape 101"/>
        <p:cNvGrpSpPr/>
        <p:nvPr/>
      </p:nvGrpSpPr>
      <p:grpSpPr>
        <a:xfrm>
          <a:off x="0" y="0"/>
          <a:ext cx="0" cy="0"/>
          <a:chOff x="0" y="0"/>
          <a:chExt cx="0" cy="0"/>
        </a:xfrm>
      </p:grpSpPr>
      <p:sp>
        <p:nvSpPr>
          <p:cNvPr id="102" name="Shape 102"/>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03" name="Shape 103"/>
          <p:cNvSpPr txBox="1"/>
          <p:nvPr/>
        </p:nvSpPr>
        <p:spPr>
          <a:xfrm>
            <a:off x="1307550" y="441750"/>
            <a:ext cx="6732000" cy="43908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3F3F3"/>
                </a:solidFill>
              </a:rPr>
              <a:t>                   Traumatic Brain Injury</a:t>
            </a:r>
          </a:p>
          <a:p>
            <a:pPr indent="0" lvl="0" marL="101600" marR="101600" rtl="0">
              <a:lnSpc>
                <a:spcPct val="136956"/>
              </a:lnSpc>
              <a:spcBef>
                <a:spcPts val="0"/>
              </a:spcBef>
              <a:buNone/>
            </a:pPr>
            <a:r>
              <a:rPr lang="en">
                <a:solidFill>
                  <a:srgbClr val="F3F3F3"/>
                </a:solidFill>
              </a:rPr>
              <a:t>Traumatic brain injury (TBI) has been all over the news — and consequently on the minds of Americans. Yet, TBI is neither a new problem nor a rare malady. TBI ranges from mild TBI (concussion), moderate TBI (usually associated with a loss of consciousness at the time of injury), and severe TBI.</a:t>
            </a:r>
          </a:p>
          <a:p>
            <a:pPr indent="0" lvl="0" marL="101600" marR="101600" rtl="0">
              <a:lnSpc>
                <a:spcPct val="136956"/>
              </a:lnSpc>
              <a:spcBef>
                <a:spcPts val="0"/>
              </a:spcBef>
              <a:buNone/>
            </a:pPr>
            <a:r>
              <a:rPr lang="en">
                <a:solidFill>
                  <a:srgbClr val="F3F3F3"/>
                </a:solidFill>
              </a:rPr>
              <a:t>The Centers for Disease Control and Prevention estimated that 1.5 million Americans sustained TBI annually in 2000. As of 2006, the estimates had risen to 1.7 million brain injuries per year. These prevalence proportions will increase as military personnel return home and the problem of repeated mild TBI (mTBI) becomes more recognized in sports. Current estimates of TBI among veterans range from 9.6% to 20%, with an estimated total of more than 300,000 cases among military personnel since 2000. The current estimates of combined  sports-related concussions and brain injuries in the United States are 1.6-3.8 million each year.</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6" name="Shape 346"/>
        <p:cNvGrpSpPr/>
        <p:nvPr/>
      </p:nvGrpSpPr>
      <p:grpSpPr>
        <a:xfrm>
          <a:off x="0" y="0"/>
          <a:ext cx="0" cy="0"/>
          <a:chOff x="0" y="0"/>
          <a:chExt cx="0" cy="0"/>
        </a:xfrm>
      </p:grpSpPr>
      <p:sp>
        <p:nvSpPr>
          <p:cNvPr id="347" name="Shape 347"/>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48" name="Shape 348"/>
          <p:cNvSpPr txBox="1"/>
          <p:nvPr/>
        </p:nvSpPr>
        <p:spPr>
          <a:xfrm>
            <a:off x="12860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Diffusion Weighted MR Imaging</a:t>
            </a:r>
          </a:p>
          <a:p>
            <a:pPr lvl="0" rtl="0">
              <a:lnSpc>
                <a:spcPct val="115000"/>
              </a:lnSpc>
              <a:spcBef>
                <a:spcPts val="0"/>
              </a:spcBef>
              <a:buNone/>
            </a:pPr>
            <a:r>
              <a:rPr lang="en" sz="1800">
                <a:solidFill>
                  <a:srgbClr val="F3F3F3"/>
                </a:solidFill>
              </a:rPr>
              <a:t>                       Diffusion Tensor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349" name="Shape 349"/>
          <p:cNvPicPr preferRelativeResize="0"/>
          <p:nvPr/>
        </p:nvPicPr>
        <p:blipFill>
          <a:blip r:embed="rId3">
            <a:alphaModFix/>
          </a:blip>
          <a:stretch>
            <a:fillRect/>
          </a:stretch>
        </p:blipFill>
        <p:spPr>
          <a:xfrm>
            <a:off x="2018400" y="1606400"/>
            <a:ext cx="5267325" cy="3409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3" name="Shape 353"/>
        <p:cNvGrpSpPr/>
        <p:nvPr/>
      </p:nvGrpSpPr>
      <p:grpSpPr>
        <a:xfrm>
          <a:off x="0" y="0"/>
          <a:ext cx="0" cy="0"/>
          <a:chOff x="0" y="0"/>
          <a:chExt cx="0" cy="0"/>
        </a:xfrm>
      </p:grpSpPr>
      <p:sp>
        <p:nvSpPr>
          <p:cNvPr id="354" name="Shape 354"/>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55" name="Shape 355"/>
          <p:cNvSpPr txBox="1"/>
          <p:nvPr/>
        </p:nvSpPr>
        <p:spPr>
          <a:xfrm>
            <a:off x="1206000" y="155475"/>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Diffusion Weighted MR Imaging</a:t>
            </a:r>
          </a:p>
          <a:p>
            <a:pPr lvl="0" rtl="0">
              <a:lnSpc>
                <a:spcPct val="115000"/>
              </a:lnSpc>
              <a:spcBef>
                <a:spcPts val="0"/>
              </a:spcBef>
              <a:buNone/>
            </a:pPr>
            <a:r>
              <a:rPr lang="en" sz="1800">
                <a:solidFill>
                  <a:srgbClr val="F3F3F3"/>
                </a:solidFill>
              </a:rPr>
              <a:t>                       Diffusion Tensor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356" name="Shape 356"/>
          <p:cNvPicPr preferRelativeResize="0"/>
          <p:nvPr/>
        </p:nvPicPr>
        <p:blipFill>
          <a:blip r:embed="rId3">
            <a:alphaModFix/>
          </a:blip>
          <a:stretch>
            <a:fillRect/>
          </a:stretch>
        </p:blipFill>
        <p:spPr>
          <a:xfrm>
            <a:off x="4880615" y="1402550"/>
            <a:ext cx="3674185" cy="3695925"/>
          </a:xfrm>
          <a:prstGeom prst="rect">
            <a:avLst/>
          </a:prstGeom>
          <a:noFill/>
          <a:ln>
            <a:noFill/>
          </a:ln>
        </p:spPr>
      </p:pic>
      <p:pic>
        <p:nvPicPr>
          <p:cNvPr id="357" name="Shape 357"/>
          <p:cNvPicPr preferRelativeResize="0"/>
          <p:nvPr/>
        </p:nvPicPr>
        <p:blipFill>
          <a:blip r:embed="rId4">
            <a:alphaModFix/>
          </a:blip>
          <a:stretch>
            <a:fillRect/>
          </a:stretch>
        </p:blipFill>
        <p:spPr>
          <a:xfrm>
            <a:off x="640525" y="1446725"/>
            <a:ext cx="3473251" cy="3651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1" name="Shape 361"/>
        <p:cNvGrpSpPr/>
        <p:nvPr/>
      </p:nvGrpSpPr>
      <p:grpSpPr>
        <a:xfrm>
          <a:off x="0" y="0"/>
          <a:ext cx="0" cy="0"/>
          <a:chOff x="0" y="0"/>
          <a:chExt cx="0" cy="0"/>
        </a:xfrm>
      </p:grpSpPr>
      <p:sp>
        <p:nvSpPr>
          <p:cNvPr id="362" name="Shape 362"/>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63" name="Shape 363"/>
          <p:cNvSpPr txBox="1"/>
          <p:nvPr/>
        </p:nvSpPr>
        <p:spPr>
          <a:xfrm>
            <a:off x="1206000" y="155475"/>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Diffusion Tensor Imaging</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DTI show white matter tract integrity</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Water diffusion normal is random and same in all directions</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In white matter fiber tracts, water diffusion is hindered perpendicular to tract and higher in direction parallel to fiber</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More sensitive in detecting signs of TBI than routine MRI</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Reduction in Corpus Callosum,Internal capsule, Centrum Semiovale and Cingulum</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Superior at detecting DAI injury</a:t>
            </a:r>
          </a:p>
          <a:p>
            <a:pPr indent="-342900" lvl="0" marL="457200" rtl="0">
              <a:lnSpc>
                <a:spcPct val="115000"/>
              </a:lnSpc>
              <a:spcBef>
                <a:spcPts val="0"/>
              </a:spcBef>
              <a:buClr>
                <a:srgbClr val="F3F3F3"/>
              </a:buClr>
              <a:buSzPct val="100000"/>
              <a:buChar char="●"/>
            </a:pPr>
            <a:r>
              <a:rPr lang="en" sz="1800">
                <a:solidFill>
                  <a:srgbClr val="F3F3F3"/>
                </a:solidFill>
              </a:rPr>
              <a:t>FA= Fractional anisotropy vs MD= Median diffusivity</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7" name="Shape 367"/>
        <p:cNvGrpSpPr/>
        <p:nvPr/>
      </p:nvGrpSpPr>
      <p:grpSpPr>
        <a:xfrm>
          <a:off x="0" y="0"/>
          <a:ext cx="0" cy="0"/>
          <a:chOff x="0" y="0"/>
          <a:chExt cx="0" cy="0"/>
        </a:xfrm>
      </p:grpSpPr>
      <p:sp>
        <p:nvSpPr>
          <p:cNvPr id="368" name="Shape 368"/>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69" name="Shape 369"/>
          <p:cNvSpPr txBox="1"/>
          <p:nvPr/>
        </p:nvSpPr>
        <p:spPr>
          <a:xfrm>
            <a:off x="291600" y="155475"/>
            <a:ext cx="76464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Diffusion Tensor Imaging FA Map</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370" name="Shape 370"/>
          <p:cNvPicPr preferRelativeResize="0"/>
          <p:nvPr/>
        </p:nvPicPr>
        <p:blipFill>
          <a:blip r:embed="rId3">
            <a:alphaModFix/>
          </a:blip>
          <a:stretch>
            <a:fillRect/>
          </a:stretch>
        </p:blipFill>
        <p:spPr>
          <a:xfrm>
            <a:off x="2091813" y="934550"/>
            <a:ext cx="4960376" cy="3948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74" name="Shape 374"/>
        <p:cNvGrpSpPr/>
        <p:nvPr/>
      </p:nvGrpSpPr>
      <p:grpSpPr>
        <a:xfrm>
          <a:off x="0" y="0"/>
          <a:ext cx="0" cy="0"/>
          <a:chOff x="0" y="0"/>
          <a:chExt cx="0" cy="0"/>
        </a:xfrm>
      </p:grpSpPr>
      <p:sp>
        <p:nvSpPr>
          <p:cNvPr id="375" name="Shape 375"/>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76" name="Shape 376"/>
          <p:cNvSpPr txBox="1"/>
          <p:nvPr/>
        </p:nvSpPr>
        <p:spPr>
          <a:xfrm>
            <a:off x="291600" y="155475"/>
            <a:ext cx="76464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Diffusion Tensor Imaging FA Map</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mTBI/Concussion                                          Normal Control Patient</a:t>
            </a:r>
          </a:p>
        </p:txBody>
      </p:sp>
      <p:pic>
        <p:nvPicPr>
          <p:cNvPr id="377" name="Shape 377"/>
          <p:cNvPicPr preferRelativeResize="0"/>
          <p:nvPr/>
        </p:nvPicPr>
        <p:blipFill>
          <a:blip r:embed="rId3">
            <a:alphaModFix/>
          </a:blip>
          <a:stretch>
            <a:fillRect/>
          </a:stretch>
        </p:blipFill>
        <p:spPr>
          <a:xfrm>
            <a:off x="463788" y="1716188"/>
            <a:ext cx="8239125" cy="2466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81" name="Shape 381"/>
        <p:cNvGrpSpPr/>
        <p:nvPr/>
      </p:nvGrpSpPr>
      <p:grpSpPr>
        <a:xfrm>
          <a:off x="0" y="0"/>
          <a:ext cx="0" cy="0"/>
          <a:chOff x="0" y="0"/>
          <a:chExt cx="0" cy="0"/>
        </a:xfrm>
      </p:grpSpPr>
      <p:sp>
        <p:nvSpPr>
          <p:cNvPr id="382" name="Shape 382"/>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83" name="Shape 383"/>
          <p:cNvSpPr txBox="1"/>
          <p:nvPr/>
        </p:nvSpPr>
        <p:spPr>
          <a:xfrm>
            <a:off x="748800" y="199650"/>
            <a:ext cx="76464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Diffusion Tensor Imaging FA Map</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mTBI/Concussion                                          Normal Control Patient</a:t>
            </a:r>
          </a:p>
        </p:txBody>
      </p:sp>
      <p:pic>
        <p:nvPicPr>
          <p:cNvPr id="384" name="Shape 384"/>
          <p:cNvPicPr preferRelativeResize="0"/>
          <p:nvPr/>
        </p:nvPicPr>
        <p:blipFill>
          <a:blip r:embed="rId3">
            <a:alphaModFix/>
          </a:blip>
          <a:stretch>
            <a:fillRect/>
          </a:stretch>
        </p:blipFill>
        <p:spPr>
          <a:xfrm>
            <a:off x="476500" y="1991250"/>
            <a:ext cx="8304475" cy="2733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88" name="Shape 388"/>
        <p:cNvGrpSpPr/>
        <p:nvPr/>
      </p:nvGrpSpPr>
      <p:grpSpPr>
        <a:xfrm>
          <a:off x="0" y="0"/>
          <a:ext cx="0" cy="0"/>
          <a:chOff x="0" y="0"/>
          <a:chExt cx="0" cy="0"/>
        </a:xfrm>
      </p:grpSpPr>
      <p:sp>
        <p:nvSpPr>
          <p:cNvPr id="389" name="Shape 389"/>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90" name="Shape 390"/>
          <p:cNvSpPr txBox="1"/>
          <p:nvPr/>
        </p:nvSpPr>
        <p:spPr>
          <a:xfrm>
            <a:off x="748800" y="199650"/>
            <a:ext cx="76464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Diffusion Tensor Imaging </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391" name="Shape 391"/>
          <p:cNvPicPr preferRelativeResize="0"/>
          <p:nvPr/>
        </p:nvPicPr>
        <p:blipFill>
          <a:blip r:embed="rId3">
            <a:alphaModFix/>
          </a:blip>
          <a:stretch>
            <a:fillRect/>
          </a:stretch>
        </p:blipFill>
        <p:spPr>
          <a:xfrm>
            <a:off x="1719250" y="934550"/>
            <a:ext cx="5705475" cy="3905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95" name="Shape 395"/>
        <p:cNvGrpSpPr/>
        <p:nvPr/>
      </p:nvGrpSpPr>
      <p:grpSpPr>
        <a:xfrm>
          <a:off x="0" y="0"/>
          <a:ext cx="0" cy="0"/>
          <a:chOff x="0" y="0"/>
          <a:chExt cx="0" cy="0"/>
        </a:xfrm>
      </p:grpSpPr>
      <p:sp>
        <p:nvSpPr>
          <p:cNvPr id="396" name="Shape 396"/>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397" name="Shape 397"/>
          <p:cNvSpPr txBox="1"/>
          <p:nvPr/>
        </p:nvSpPr>
        <p:spPr>
          <a:xfrm>
            <a:off x="1283300"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Diffusion Weighted MR Imaging</a:t>
            </a:r>
          </a:p>
          <a:p>
            <a:pPr lvl="0" rtl="0">
              <a:lnSpc>
                <a:spcPct val="115000"/>
              </a:lnSpc>
              <a:spcBef>
                <a:spcPts val="0"/>
              </a:spcBef>
              <a:buNone/>
            </a:pPr>
            <a:r>
              <a:rPr lang="en" sz="1800">
                <a:solidFill>
                  <a:srgbClr val="F3F3F3"/>
                </a:solidFill>
              </a:rPr>
              <a:t>                       Diffusion Tensor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398" name="Shape 398"/>
          <p:cNvPicPr preferRelativeResize="0"/>
          <p:nvPr/>
        </p:nvPicPr>
        <p:blipFill>
          <a:blip r:embed="rId3">
            <a:alphaModFix/>
          </a:blip>
          <a:stretch>
            <a:fillRect/>
          </a:stretch>
        </p:blipFill>
        <p:spPr>
          <a:xfrm>
            <a:off x="2164525" y="1125625"/>
            <a:ext cx="4723974" cy="3941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02" name="Shape 402"/>
        <p:cNvGrpSpPr/>
        <p:nvPr/>
      </p:nvGrpSpPr>
      <p:grpSpPr>
        <a:xfrm>
          <a:off x="0" y="0"/>
          <a:ext cx="0" cy="0"/>
          <a:chOff x="0" y="0"/>
          <a:chExt cx="0" cy="0"/>
        </a:xfrm>
      </p:grpSpPr>
      <p:sp>
        <p:nvSpPr>
          <p:cNvPr id="403" name="Shape 403"/>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04" name="Shape 404"/>
          <p:cNvSpPr txBox="1"/>
          <p:nvPr/>
        </p:nvSpPr>
        <p:spPr>
          <a:xfrm>
            <a:off x="1283300"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Diffusion Tensor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mTBI                  Control                                          DTI vs DSI</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05" name="Shape 405"/>
          <p:cNvPicPr preferRelativeResize="0"/>
          <p:nvPr/>
        </p:nvPicPr>
        <p:blipFill>
          <a:blip r:embed="rId3">
            <a:alphaModFix/>
          </a:blip>
          <a:stretch>
            <a:fillRect/>
          </a:stretch>
        </p:blipFill>
        <p:spPr>
          <a:xfrm>
            <a:off x="5507850" y="1628150"/>
            <a:ext cx="2943225" cy="3205275"/>
          </a:xfrm>
          <a:prstGeom prst="rect">
            <a:avLst/>
          </a:prstGeom>
          <a:noFill/>
          <a:ln>
            <a:noFill/>
          </a:ln>
        </p:spPr>
      </p:pic>
      <p:pic>
        <p:nvPicPr>
          <p:cNvPr id="406" name="Shape 406"/>
          <p:cNvPicPr preferRelativeResize="0"/>
          <p:nvPr/>
        </p:nvPicPr>
        <p:blipFill>
          <a:blip r:embed="rId4">
            <a:alphaModFix/>
          </a:blip>
          <a:stretch>
            <a:fillRect/>
          </a:stretch>
        </p:blipFill>
        <p:spPr>
          <a:xfrm>
            <a:off x="769250" y="1628150"/>
            <a:ext cx="3762375" cy="3257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10" name="Shape 410"/>
        <p:cNvGrpSpPr/>
        <p:nvPr/>
      </p:nvGrpSpPr>
      <p:grpSpPr>
        <a:xfrm>
          <a:off x="0" y="0"/>
          <a:ext cx="0" cy="0"/>
          <a:chOff x="0" y="0"/>
          <a:chExt cx="0" cy="0"/>
        </a:xfrm>
      </p:grpSpPr>
      <p:sp>
        <p:nvSpPr>
          <p:cNvPr id="411" name="Shape 411"/>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pic>
        <p:nvPicPr>
          <p:cNvPr id="412" name="Shape 412"/>
          <p:cNvPicPr preferRelativeResize="0"/>
          <p:nvPr/>
        </p:nvPicPr>
        <p:blipFill>
          <a:blip r:embed="rId3">
            <a:alphaModFix/>
          </a:blip>
          <a:stretch>
            <a:fillRect/>
          </a:stretch>
        </p:blipFill>
        <p:spPr>
          <a:xfrm>
            <a:off x="1807700" y="1059163"/>
            <a:ext cx="4667250" cy="3381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7" name="Shape 107"/>
        <p:cNvGrpSpPr/>
        <p:nvPr/>
      </p:nvGrpSpPr>
      <p:grpSpPr>
        <a:xfrm>
          <a:off x="0" y="0"/>
          <a:ext cx="0" cy="0"/>
          <a:chOff x="0" y="0"/>
          <a:chExt cx="0" cy="0"/>
        </a:xfrm>
      </p:grpSpPr>
      <p:sp>
        <p:nvSpPr>
          <p:cNvPr id="108" name="Shape 108"/>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09" name="Shape 109"/>
          <p:cNvSpPr txBox="1"/>
          <p:nvPr/>
        </p:nvSpPr>
        <p:spPr>
          <a:xfrm>
            <a:off x="1307550" y="291550"/>
            <a:ext cx="6732000" cy="45411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3F3F3"/>
                </a:solidFill>
              </a:rPr>
              <a:t>                   Traumatic Brain Injury</a:t>
            </a:r>
          </a:p>
          <a:p>
            <a:pPr lvl="0" rtl="0">
              <a:lnSpc>
                <a:spcPct val="115000"/>
              </a:lnSpc>
              <a:spcBef>
                <a:spcPts val="0"/>
              </a:spcBef>
              <a:buNone/>
            </a:pPr>
            <a:r>
              <a:t/>
            </a:r>
            <a:endParaRPr sz="1100"/>
          </a:p>
          <a:p>
            <a:pPr lvl="0" rtl="0">
              <a:lnSpc>
                <a:spcPct val="115000"/>
              </a:lnSpc>
              <a:spcBef>
                <a:spcPts val="0"/>
              </a:spcBef>
              <a:buNone/>
            </a:pPr>
            <a:r>
              <a:t/>
            </a:r>
            <a:endParaRPr sz="1100"/>
          </a:p>
          <a:p>
            <a:pPr lvl="0" rtl="0">
              <a:lnSpc>
                <a:spcPct val="115000"/>
              </a:lnSpc>
              <a:spcBef>
                <a:spcPts val="0"/>
              </a:spcBef>
              <a:buNone/>
            </a:pPr>
            <a:r>
              <a:rPr lang="en">
                <a:solidFill>
                  <a:srgbClr val="F3F3F3"/>
                </a:solidFill>
              </a:rPr>
              <a:t>The joint Veterans Health Administration/Department of Defense clinical practice guidelines classified TBI severity on the basis of the American College of Rehabilitation Medicine (ACRM) definitions. </a:t>
            </a:r>
          </a:p>
          <a:p>
            <a:pPr lvl="0" rtl="0">
              <a:lnSpc>
                <a:spcPct val="115000"/>
              </a:lnSpc>
              <a:spcBef>
                <a:spcPts val="0"/>
              </a:spcBef>
              <a:buNone/>
            </a:pPr>
            <a:r>
              <a:t/>
            </a:r>
            <a:endParaRPr>
              <a:solidFill>
                <a:srgbClr val="F3F3F3"/>
              </a:solidFill>
            </a:endParaRPr>
          </a:p>
          <a:p>
            <a:pPr lvl="0" rtl="0">
              <a:lnSpc>
                <a:spcPct val="115000"/>
              </a:lnSpc>
              <a:spcBef>
                <a:spcPts val="0"/>
              </a:spcBef>
              <a:buNone/>
            </a:pPr>
            <a:r>
              <a:rPr lang="en">
                <a:solidFill>
                  <a:srgbClr val="F3F3F3"/>
                </a:solidFill>
              </a:rPr>
              <a:t>Severe TBI requires loss of consciousness &gt;24 hours; alteration of consciousness &gt;24 hours; posttraumatic amnesia &gt;7 days; Glasgow Coma Scale &lt;9; and normal or abnormal structural imaging. </a:t>
            </a:r>
          </a:p>
          <a:p>
            <a:pPr lvl="0" rtl="0">
              <a:lnSpc>
                <a:spcPct val="115000"/>
              </a:lnSpc>
              <a:spcBef>
                <a:spcPts val="0"/>
              </a:spcBef>
              <a:buNone/>
            </a:pPr>
            <a:r>
              <a:t/>
            </a:r>
            <a:endParaRPr>
              <a:solidFill>
                <a:srgbClr val="F3F3F3"/>
              </a:solidFill>
            </a:endParaRPr>
          </a:p>
          <a:p>
            <a:pPr lvl="0" rtl="0">
              <a:lnSpc>
                <a:spcPct val="115000"/>
              </a:lnSpc>
              <a:spcBef>
                <a:spcPts val="0"/>
              </a:spcBef>
              <a:buNone/>
            </a:pPr>
            <a:r>
              <a:rPr lang="en">
                <a:solidFill>
                  <a:srgbClr val="F3F3F3"/>
                </a:solidFill>
              </a:rPr>
              <a:t>Moderate TBI requires loss of consciousness &gt;30 minutes but &lt;24 hours; alteration of consciousness &gt;24 hours; posttraumatic amnesia &gt;1 day but &lt;7 days; Glasgow Coma Scale 9-12; and normal or abnormal structural imaging. </a:t>
            </a:r>
          </a:p>
          <a:p>
            <a:pPr lvl="0" rtl="0">
              <a:lnSpc>
                <a:spcPct val="115000"/>
              </a:lnSpc>
              <a:spcBef>
                <a:spcPts val="0"/>
              </a:spcBef>
              <a:buNone/>
            </a:pPr>
            <a:r>
              <a:t/>
            </a:r>
            <a:endParaRPr>
              <a:solidFill>
                <a:srgbClr val="F3F3F3"/>
              </a:solidFill>
            </a:endParaRPr>
          </a:p>
          <a:p>
            <a:pPr lvl="0" rtl="0">
              <a:lnSpc>
                <a:spcPct val="115000"/>
              </a:lnSpc>
              <a:spcBef>
                <a:spcPts val="0"/>
              </a:spcBef>
              <a:buNone/>
            </a:pPr>
            <a:r>
              <a:rPr lang="en">
                <a:solidFill>
                  <a:srgbClr val="F3F3F3"/>
                </a:solidFill>
              </a:rPr>
              <a:t>Mild TBI (concussion) involves loss of consciousness 0-30 minutes; alteration of consciousness momentary or &lt;24 hours; posttraumatic amnesia 0-1 day; Glasgow Coma Scale 13-15; and normal structural imaging</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16" name="Shape 416"/>
        <p:cNvGrpSpPr/>
        <p:nvPr/>
      </p:nvGrpSpPr>
      <p:grpSpPr>
        <a:xfrm>
          <a:off x="0" y="0"/>
          <a:ext cx="0" cy="0"/>
          <a:chOff x="0" y="0"/>
          <a:chExt cx="0" cy="0"/>
        </a:xfrm>
      </p:grpSpPr>
      <p:sp>
        <p:nvSpPr>
          <p:cNvPr id="417" name="Shape 417"/>
          <p:cNvSpPr txBox="1"/>
          <p:nvPr/>
        </p:nvSpPr>
        <p:spPr>
          <a:xfrm>
            <a:off x="631950" y="787050"/>
            <a:ext cx="8017500" cy="4081800"/>
          </a:xfrm>
          <a:prstGeom prst="rect">
            <a:avLst/>
          </a:prstGeom>
          <a:noFill/>
          <a:ln>
            <a:noFill/>
          </a:ln>
        </p:spPr>
        <p:txBody>
          <a:bodyPr anchorCtr="0" anchor="t" bIns="91425" lIns="91425" rIns="91425" wrap="square" tIns="91425">
            <a:noAutofit/>
          </a:bodyPr>
          <a:lstStyle/>
          <a:p>
            <a:pPr indent="-342900" lvl="0" marL="457200" rtl="0">
              <a:spcBef>
                <a:spcPts val="0"/>
              </a:spcBef>
              <a:buClr>
                <a:srgbClr val="F3F3F3"/>
              </a:buClr>
              <a:buSzPct val="100000"/>
              <a:buChar char="●"/>
            </a:pPr>
            <a:r>
              <a:rPr lang="en" sz="1800">
                <a:solidFill>
                  <a:srgbClr val="F3F3F3"/>
                </a:solidFill>
              </a:rPr>
              <a:t>Increase in cerebrovascular reactivity (CVR) seen in athletes following  sports-related mTBI/Concussion which may be related to the recurring headache symptoms which may be indicator of acute injury (Militan A.R. et al 2014)</a:t>
            </a:r>
          </a:p>
          <a:p>
            <a:pPr lvl="0" rtl="0">
              <a:spcBef>
                <a:spcPts val="0"/>
              </a:spcBef>
              <a:buNone/>
            </a:pPr>
            <a:r>
              <a:t/>
            </a:r>
            <a:endParaRPr sz="1800">
              <a:solidFill>
                <a:srgbClr val="F3F3F3"/>
              </a:solidFill>
            </a:endParaRPr>
          </a:p>
          <a:p>
            <a:pPr indent="-342900" lvl="0" marL="457200" rtl="0">
              <a:spcBef>
                <a:spcPts val="0"/>
              </a:spcBef>
              <a:spcAft>
                <a:spcPts val="0"/>
              </a:spcAft>
              <a:buClr>
                <a:srgbClr val="F3F3F3"/>
              </a:buClr>
              <a:buSzPct val="100000"/>
              <a:buChar char="●"/>
            </a:pPr>
            <a:r>
              <a:rPr lang="en" sz="1800">
                <a:solidFill>
                  <a:srgbClr val="F3F3F3"/>
                </a:solidFill>
              </a:rPr>
              <a:t>The CVR is increased by 33% across all regions of interest in concussed athletes compared to controls.</a:t>
            </a:r>
          </a:p>
          <a:p>
            <a:pPr indent="-342900" lvl="0" marL="457200" rtl="0">
              <a:spcBef>
                <a:spcPts val="0"/>
              </a:spcBef>
              <a:buClr>
                <a:srgbClr val="F3F3F3"/>
              </a:buClr>
              <a:buSzPct val="100000"/>
              <a:buChar char="●"/>
            </a:pPr>
            <a:r>
              <a:rPr lang="en" sz="1800">
                <a:solidFill>
                  <a:srgbClr val="F3F3F3"/>
                </a:solidFill>
              </a:rPr>
              <a:t>CVR increase was associated with more recent injury </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21" name="Shape 421"/>
        <p:cNvGrpSpPr/>
        <p:nvPr/>
      </p:nvGrpSpPr>
      <p:grpSpPr>
        <a:xfrm>
          <a:off x="0" y="0"/>
          <a:ext cx="0" cy="0"/>
          <a:chOff x="0" y="0"/>
          <a:chExt cx="0" cy="0"/>
        </a:xfrm>
      </p:grpSpPr>
      <p:sp>
        <p:nvSpPr>
          <p:cNvPr id="422" name="Shape 422"/>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23" name="Shape 423"/>
          <p:cNvSpPr txBox="1"/>
          <p:nvPr/>
        </p:nvSpPr>
        <p:spPr>
          <a:xfrm>
            <a:off x="1073475" y="1996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DTI</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24" name="Shape 424"/>
          <p:cNvPicPr preferRelativeResize="0"/>
          <p:nvPr/>
        </p:nvPicPr>
        <p:blipFill>
          <a:blip r:embed="rId3">
            <a:alphaModFix/>
          </a:blip>
          <a:stretch>
            <a:fillRect/>
          </a:stretch>
        </p:blipFill>
        <p:spPr>
          <a:xfrm>
            <a:off x="1987000" y="1060175"/>
            <a:ext cx="4626675" cy="3669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28" name="Shape 428"/>
        <p:cNvGrpSpPr/>
        <p:nvPr/>
      </p:nvGrpSpPr>
      <p:grpSpPr>
        <a:xfrm>
          <a:off x="0" y="0"/>
          <a:ext cx="0" cy="0"/>
          <a:chOff x="0" y="0"/>
          <a:chExt cx="0" cy="0"/>
        </a:xfrm>
      </p:grpSpPr>
      <p:sp>
        <p:nvSpPr>
          <p:cNvPr id="429" name="Shape 429"/>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30" name="Shape 430"/>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SPECT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31" name="Shape 431"/>
          <p:cNvPicPr preferRelativeResize="0"/>
          <p:nvPr/>
        </p:nvPicPr>
        <p:blipFill>
          <a:blip r:embed="rId3">
            <a:alphaModFix/>
          </a:blip>
          <a:stretch>
            <a:fillRect/>
          </a:stretch>
        </p:blipFill>
        <p:spPr>
          <a:xfrm>
            <a:off x="2240738" y="1082250"/>
            <a:ext cx="4119225" cy="3881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35" name="Shape 435"/>
        <p:cNvGrpSpPr/>
        <p:nvPr/>
      </p:nvGrpSpPr>
      <p:grpSpPr>
        <a:xfrm>
          <a:off x="0" y="0"/>
          <a:ext cx="0" cy="0"/>
          <a:chOff x="0" y="0"/>
          <a:chExt cx="0" cy="0"/>
        </a:xfrm>
      </p:grpSpPr>
      <p:sp>
        <p:nvSpPr>
          <p:cNvPr id="436" name="Shape 436"/>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37" name="Shape 437"/>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PET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38" name="Shape 438"/>
          <p:cNvPicPr preferRelativeResize="0"/>
          <p:nvPr/>
        </p:nvPicPr>
        <p:blipFill>
          <a:blip r:embed="rId3">
            <a:alphaModFix/>
          </a:blip>
          <a:stretch>
            <a:fillRect/>
          </a:stretch>
        </p:blipFill>
        <p:spPr>
          <a:xfrm>
            <a:off x="2132438" y="1308575"/>
            <a:ext cx="4238625" cy="3333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42" name="Shape 442"/>
        <p:cNvGrpSpPr/>
        <p:nvPr/>
      </p:nvGrpSpPr>
      <p:grpSpPr>
        <a:xfrm>
          <a:off x="0" y="0"/>
          <a:ext cx="0" cy="0"/>
          <a:chOff x="0" y="0"/>
          <a:chExt cx="0" cy="0"/>
        </a:xfrm>
      </p:grpSpPr>
      <p:sp>
        <p:nvSpPr>
          <p:cNvPr id="443" name="Shape 443"/>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44" name="Shape 444"/>
          <p:cNvSpPr txBox="1"/>
          <p:nvPr/>
        </p:nvSpPr>
        <p:spPr>
          <a:xfrm>
            <a:off x="1062425" y="294975"/>
            <a:ext cx="6732000" cy="47214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PET Imaging</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PET Positron Emission Tomography shows regional brain function e.g frontal lobe  activity</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FDG-deoxyglucose (Flourine-18 attached to sugar like compound</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More sensitive than CT and MRI for mTBI/concussion</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Abnormal decreased orbitofrontal , anterotemporal and hippocampal metabolism( portrayed as blue color map)</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Corroboration between positive neuropsychological findings and PET</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No differences with reported loss of conciousness vs none</a:t>
            </a:r>
          </a:p>
          <a:p>
            <a:pPr indent="-342900" lvl="0" marL="457200" rtl="0">
              <a:lnSpc>
                <a:spcPct val="115000"/>
              </a:lnSpc>
              <a:spcBef>
                <a:spcPts val="0"/>
              </a:spcBef>
              <a:buClr>
                <a:srgbClr val="F3F3F3"/>
              </a:buClr>
              <a:buSzPct val="100000"/>
              <a:buChar char="●"/>
            </a:pPr>
            <a:r>
              <a:rPr lang="en" sz="1800">
                <a:solidFill>
                  <a:srgbClr val="F3F3F3"/>
                </a:solidFill>
              </a:rPr>
              <a:t>Also show occipital increase activity ? Compensatory</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48" name="Shape 448"/>
        <p:cNvGrpSpPr/>
        <p:nvPr/>
      </p:nvGrpSpPr>
      <p:grpSpPr>
        <a:xfrm>
          <a:off x="0" y="0"/>
          <a:ext cx="0" cy="0"/>
          <a:chOff x="0" y="0"/>
          <a:chExt cx="0" cy="0"/>
        </a:xfrm>
      </p:grpSpPr>
      <p:sp>
        <p:nvSpPr>
          <p:cNvPr id="449" name="Shape 449"/>
          <p:cNvSpPr txBox="1"/>
          <p:nvPr/>
        </p:nvSpPr>
        <p:spPr>
          <a:xfrm>
            <a:off x="1920475" y="884900"/>
            <a:ext cx="4759800" cy="37665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50" name="Shape 450"/>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fMRI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51" name="Shape 451"/>
          <p:cNvPicPr preferRelativeResize="0"/>
          <p:nvPr/>
        </p:nvPicPr>
        <p:blipFill>
          <a:blip r:embed="rId3">
            <a:alphaModFix/>
          </a:blip>
          <a:stretch>
            <a:fillRect/>
          </a:stretch>
        </p:blipFill>
        <p:spPr>
          <a:xfrm>
            <a:off x="1920475" y="884900"/>
            <a:ext cx="4759750" cy="3719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55" name="Shape 455"/>
        <p:cNvGrpSpPr/>
        <p:nvPr/>
      </p:nvGrpSpPr>
      <p:grpSpPr>
        <a:xfrm>
          <a:off x="0" y="0"/>
          <a:ext cx="0" cy="0"/>
          <a:chOff x="0" y="0"/>
          <a:chExt cx="0" cy="0"/>
        </a:xfrm>
      </p:grpSpPr>
      <p:sp>
        <p:nvSpPr>
          <p:cNvPr id="456" name="Shape 456"/>
          <p:cNvSpPr txBox="1"/>
          <p:nvPr/>
        </p:nvSpPr>
        <p:spPr>
          <a:xfrm>
            <a:off x="1920475" y="884900"/>
            <a:ext cx="4759800" cy="37665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57" name="Shape 457"/>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PET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58" name="Shape 458"/>
          <p:cNvPicPr preferRelativeResize="0"/>
          <p:nvPr/>
        </p:nvPicPr>
        <p:blipFill>
          <a:blip r:embed="rId3">
            <a:alphaModFix/>
          </a:blip>
          <a:stretch>
            <a:fillRect/>
          </a:stretch>
        </p:blipFill>
        <p:spPr>
          <a:xfrm>
            <a:off x="1440025" y="1111800"/>
            <a:ext cx="6104350" cy="34715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62" name="Shape 462"/>
        <p:cNvGrpSpPr/>
        <p:nvPr/>
      </p:nvGrpSpPr>
      <p:grpSpPr>
        <a:xfrm>
          <a:off x="0" y="0"/>
          <a:ext cx="0" cy="0"/>
          <a:chOff x="0" y="0"/>
          <a:chExt cx="0" cy="0"/>
        </a:xfrm>
      </p:grpSpPr>
      <p:sp>
        <p:nvSpPr>
          <p:cNvPr id="463" name="Shape 463"/>
          <p:cNvSpPr txBox="1"/>
          <p:nvPr/>
        </p:nvSpPr>
        <p:spPr>
          <a:xfrm>
            <a:off x="1920475" y="884900"/>
            <a:ext cx="4759800" cy="37665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64" name="Shape 464"/>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PET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65" name="Shape 465"/>
          <p:cNvPicPr preferRelativeResize="0"/>
          <p:nvPr/>
        </p:nvPicPr>
        <p:blipFill>
          <a:blip r:embed="rId3">
            <a:alphaModFix/>
          </a:blip>
          <a:stretch>
            <a:fillRect/>
          </a:stretch>
        </p:blipFill>
        <p:spPr>
          <a:xfrm>
            <a:off x="2431524" y="1262850"/>
            <a:ext cx="4410750" cy="3524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69" name="Shape 469"/>
        <p:cNvGrpSpPr/>
        <p:nvPr/>
      </p:nvGrpSpPr>
      <p:grpSpPr>
        <a:xfrm>
          <a:off x="0" y="0"/>
          <a:ext cx="0" cy="0"/>
          <a:chOff x="0" y="0"/>
          <a:chExt cx="0" cy="0"/>
        </a:xfrm>
      </p:grpSpPr>
      <p:sp>
        <p:nvSpPr>
          <p:cNvPr id="470" name="Shape 470"/>
          <p:cNvSpPr txBox="1"/>
          <p:nvPr/>
        </p:nvSpPr>
        <p:spPr>
          <a:xfrm>
            <a:off x="1920475" y="884900"/>
            <a:ext cx="4759800" cy="37665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71" name="Shape 471"/>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PET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72" name="Shape 472"/>
          <p:cNvPicPr preferRelativeResize="0"/>
          <p:nvPr/>
        </p:nvPicPr>
        <p:blipFill>
          <a:blip r:embed="rId3">
            <a:alphaModFix/>
          </a:blip>
          <a:stretch>
            <a:fillRect/>
          </a:stretch>
        </p:blipFill>
        <p:spPr>
          <a:xfrm>
            <a:off x="1770160" y="1372750"/>
            <a:ext cx="5603675" cy="3399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76" name="Shape 476"/>
        <p:cNvGrpSpPr/>
        <p:nvPr/>
      </p:nvGrpSpPr>
      <p:grpSpPr>
        <a:xfrm>
          <a:off x="0" y="0"/>
          <a:ext cx="0" cy="0"/>
          <a:chOff x="0" y="0"/>
          <a:chExt cx="0" cy="0"/>
        </a:xfrm>
      </p:grpSpPr>
      <p:sp>
        <p:nvSpPr>
          <p:cNvPr id="477" name="Shape 477"/>
          <p:cNvSpPr txBox="1"/>
          <p:nvPr/>
        </p:nvSpPr>
        <p:spPr>
          <a:xfrm>
            <a:off x="1920475" y="884900"/>
            <a:ext cx="4759800" cy="37665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78" name="Shape 478"/>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PET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79" name="Shape 479"/>
          <p:cNvPicPr preferRelativeResize="0"/>
          <p:nvPr/>
        </p:nvPicPr>
        <p:blipFill>
          <a:blip r:embed="rId3">
            <a:alphaModFix/>
          </a:blip>
          <a:stretch>
            <a:fillRect/>
          </a:stretch>
        </p:blipFill>
        <p:spPr>
          <a:xfrm>
            <a:off x="2009452" y="1769825"/>
            <a:ext cx="4581851" cy="283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3" name="Shape 113"/>
        <p:cNvGrpSpPr/>
        <p:nvPr/>
      </p:nvGrpSpPr>
      <p:grpSpPr>
        <a:xfrm>
          <a:off x="0" y="0"/>
          <a:ext cx="0" cy="0"/>
          <a:chOff x="0" y="0"/>
          <a:chExt cx="0" cy="0"/>
        </a:xfrm>
      </p:grpSpPr>
      <p:sp>
        <p:nvSpPr>
          <p:cNvPr id="114" name="Shape 114"/>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15" name="Shape 115"/>
          <p:cNvSpPr txBox="1"/>
          <p:nvPr/>
        </p:nvSpPr>
        <p:spPr>
          <a:xfrm>
            <a:off x="1307550" y="291550"/>
            <a:ext cx="6732000" cy="45411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3F3F3"/>
                </a:solidFill>
              </a:rPr>
              <a:t>                   Traumatic Brain Injury</a:t>
            </a:r>
          </a:p>
          <a:p>
            <a:pPr lvl="0" rtl="0">
              <a:lnSpc>
                <a:spcPct val="115000"/>
              </a:lnSpc>
              <a:spcBef>
                <a:spcPts val="0"/>
              </a:spcBef>
              <a:buNone/>
            </a:pPr>
            <a:r>
              <a:t/>
            </a:r>
            <a:endParaRPr sz="1100"/>
          </a:p>
          <a:p>
            <a:pPr lvl="0" rtl="0">
              <a:lnSpc>
                <a:spcPct val="115000"/>
              </a:lnSpc>
              <a:spcBef>
                <a:spcPts val="0"/>
              </a:spcBef>
              <a:buNone/>
            </a:pPr>
            <a:r>
              <a:rPr lang="en">
                <a:solidFill>
                  <a:srgbClr val="F3F3F3"/>
                </a:solidFill>
              </a:rPr>
              <a:t>Research studies in civilian populations indicate that residual deficits are likely following both moderate and severe TBI, whereas most people recover fully following a mild TBI (McCrea et al., 2009). However, multiple studies indicate that a minority evidence long-term problems following even a mild TBI, although the causal link to the TBI is considered controversial by some groups. </a:t>
            </a:r>
          </a:p>
          <a:p>
            <a:pPr lvl="0" rtl="0">
              <a:lnSpc>
                <a:spcPct val="115000"/>
              </a:lnSpc>
              <a:spcBef>
                <a:spcPts val="0"/>
              </a:spcBef>
              <a:buNone/>
            </a:pPr>
            <a:r>
              <a:t/>
            </a:r>
            <a:endParaRPr>
              <a:solidFill>
                <a:srgbClr val="F3F3F3"/>
              </a:solidFill>
            </a:endParaRPr>
          </a:p>
          <a:p>
            <a:pPr lvl="0" rtl="0">
              <a:lnSpc>
                <a:spcPct val="115000"/>
              </a:lnSpc>
              <a:spcBef>
                <a:spcPts val="0"/>
              </a:spcBef>
              <a:buNone/>
            </a:pPr>
            <a:r>
              <a:rPr lang="en">
                <a:solidFill>
                  <a:srgbClr val="F3F3F3"/>
                </a:solidFill>
              </a:rPr>
              <a:t>A set of studies used data from the Vietnam Experience Study to assess long-term outcomes following mild TBI compared to injury without TBI and no injury (Vanderploeg et al., 2005; Vanderploeg et al., 2007). Although the groups were similar on many measures, mild TBI was associated with sequelae including increased risk for depression, psychosocial problems, and subtle neurologic and neuropsychological deficits. </a:t>
            </a:r>
          </a:p>
          <a:p>
            <a:pPr lvl="0" rtl="0">
              <a:lnSpc>
                <a:spcPct val="115000"/>
              </a:lnSpc>
              <a:spcBef>
                <a:spcPts val="0"/>
              </a:spcBef>
              <a:buNone/>
            </a:pPr>
            <a:r>
              <a:t/>
            </a:r>
            <a:endParaRPr sz="1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83" name="Shape 483"/>
        <p:cNvGrpSpPr/>
        <p:nvPr/>
      </p:nvGrpSpPr>
      <p:grpSpPr>
        <a:xfrm>
          <a:off x="0" y="0"/>
          <a:ext cx="0" cy="0"/>
          <a:chOff x="0" y="0"/>
          <a:chExt cx="0" cy="0"/>
        </a:xfrm>
      </p:grpSpPr>
      <p:sp>
        <p:nvSpPr>
          <p:cNvPr id="484" name="Shape 484"/>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85" name="Shape 485"/>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86" name="Shape 486"/>
          <p:cNvPicPr preferRelativeResize="0"/>
          <p:nvPr/>
        </p:nvPicPr>
        <p:blipFill>
          <a:blip r:embed="rId3">
            <a:alphaModFix/>
          </a:blip>
          <a:stretch>
            <a:fillRect/>
          </a:stretch>
        </p:blipFill>
        <p:spPr>
          <a:xfrm>
            <a:off x="1965750" y="1107250"/>
            <a:ext cx="5318301" cy="3807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90" name="Shape 490"/>
        <p:cNvGrpSpPr/>
        <p:nvPr/>
      </p:nvGrpSpPr>
      <p:grpSpPr>
        <a:xfrm>
          <a:off x="0" y="0"/>
          <a:ext cx="0" cy="0"/>
          <a:chOff x="0" y="0"/>
          <a:chExt cx="0" cy="0"/>
        </a:xfrm>
      </p:grpSpPr>
      <p:sp>
        <p:nvSpPr>
          <p:cNvPr id="491" name="Shape 491"/>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92" name="Shape 492"/>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493" name="Shape 493"/>
          <p:cNvPicPr preferRelativeResize="0"/>
          <p:nvPr/>
        </p:nvPicPr>
        <p:blipFill>
          <a:blip r:embed="rId3">
            <a:alphaModFix/>
          </a:blip>
          <a:stretch>
            <a:fillRect/>
          </a:stretch>
        </p:blipFill>
        <p:spPr>
          <a:xfrm>
            <a:off x="1524000" y="1192600"/>
            <a:ext cx="6095999" cy="368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97" name="Shape 497"/>
        <p:cNvGrpSpPr/>
        <p:nvPr/>
      </p:nvGrpSpPr>
      <p:grpSpPr>
        <a:xfrm>
          <a:off x="0" y="0"/>
          <a:ext cx="0" cy="0"/>
          <a:chOff x="0" y="0"/>
          <a:chExt cx="0" cy="0"/>
        </a:xfrm>
      </p:grpSpPr>
      <p:sp>
        <p:nvSpPr>
          <p:cNvPr id="498" name="Shape 498"/>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499" name="Shape 499"/>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00" name="Shape 500"/>
          <p:cNvPicPr preferRelativeResize="0"/>
          <p:nvPr/>
        </p:nvPicPr>
        <p:blipFill>
          <a:blip r:embed="rId3">
            <a:alphaModFix/>
          </a:blip>
          <a:stretch>
            <a:fillRect/>
          </a:stretch>
        </p:blipFill>
        <p:spPr>
          <a:xfrm>
            <a:off x="1162050" y="934550"/>
            <a:ext cx="6819900" cy="4081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04" name="Shape 504"/>
        <p:cNvGrpSpPr/>
        <p:nvPr/>
      </p:nvGrpSpPr>
      <p:grpSpPr>
        <a:xfrm>
          <a:off x="0" y="0"/>
          <a:ext cx="0" cy="0"/>
          <a:chOff x="0" y="0"/>
          <a:chExt cx="0" cy="0"/>
        </a:xfrm>
      </p:grpSpPr>
      <p:sp>
        <p:nvSpPr>
          <p:cNvPr id="505" name="Shape 505"/>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06" name="Shape 506"/>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07" name="Shape 507"/>
          <p:cNvPicPr preferRelativeResize="0"/>
          <p:nvPr/>
        </p:nvPicPr>
        <p:blipFill>
          <a:blip r:embed="rId3">
            <a:alphaModFix/>
          </a:blip>
          <a:stretch>
            <a:fillRect/>
          </a:stretch>
        </p:blipFill>
        <p:spPr>
          <a:xfrm>
            <a:off x="2117275" y="1038075"/>
            <a:ext cx="5027851" cy="3732701"/>
          </a:xfrm>
          <a:prstGeom prst="rect">
            <a:avLst/>
          </a:prstGeom>
          <a:noFill/>
          <a:ln>
            <a:noFill/>
          </a:ln>
        </p:spPr>
      </p:pic>
      <p:pic>
        <p:nvPicPr>
          <p:cNvPr id="508" name="Shape 508"/>
          <p:cNvPicPr preferRelativeResize="0"/>
          <p:nvPr/>
        </p:nvPicPr>
        <p:blipFill>
          <a:blip r:embed="rId4">
            <a:alphaModFix/>
          </a:blip>
          <a:stretch>
            <a:fillRect/>
          </a:stretch>
        </p:blipFill>
        <p:spPr>
          <a:xfrm>
            <a:off x="1629650" y="1000875"/>
            <a:ext cx="5515476" cy="3732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12" name="Shape 512"/>
        <p:cNvGrpSpPr/>
        <p:nvPr/>
      </p:nvGrpSpPr>
      <p:grpSpPr>
        <a:xfrm>
          <a:off x="0" y="0"/>
          <a:ext cx="0" cy="0"/>
          <a:chOff x="0" y="0"/>
          <a:chExt cx="0" cy="0"/>
        </a:xfrm>
      </p:grpSpPr>
      <p:sp>
        <p:nvSpPr>
          <p:cNvPr id="513" name="Shape 513"/>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14" name="Shape 514"/>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15" name="Shape 515"/>
          <p:cNvPicPr preferRelativeResize="0"/>
          <p:nvPr/>
        </p:nvPicPr>
        <p:blipFill>
          <a:blip r:embed="rId3">
            <a:alphaModFix/>
          </a:blip>
          <a:stretch>
            <a:fillRect/>
          </a:stretch>
        </p:blipFill>
        <p:spPr>
          <a:xfrm>
            <a:off x="2117275" y="1038075"/>
            <a:ext cx="5027851" cy="37327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19" name="Shape 519"/>
        <p:cNvGrpSpPr/>
        <p:nvPr/>
      </p:nvGrpSpPr>
      <p:grpSpPr>
        <a:xfrm>
          <a:off x="0" y="0"/>
          <a:ext cx="0" cy="0"/>
          <a:chOff x="0" y="0"/>
          <a:chExt cx="0" cy="0"/>
        </a:xfrm>
      </p:grpSpPr>
      <p:sp>
        <p:nvSpPr>
          <p:cNvPr id="520" name="Shape 520"/>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21" name="Shape 521"/>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22" name="Shape 522"/>
          <p:cNvPicPr preferRelativeResize="0"/>
          <p:nvPr/>
        </p:nvPicPr>
        <p:blipFill>
          <a:blip r:embed="rId3">
            <a:alphaModFix/>
          </a:blip>
          <a:stretch>
            <a:fillRect/>
          </a:stretch>
        </p:blipFill>
        <p:spPr>
          <a:xfrm>
            <a:off x="1362800" y="934550"/>
            <a:ext cx="5685554" cy="3943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26" name="Shape 526"/>
        <p:cNvGrpSpPr/>
        <p:nvPr/>
      </p:nvGrpSpPr>
      <p:grpSpPr>
        <a:xfrm>
          <a:off x="0" y="0"/>
          <a:ext cx="0" cy="0"/>
          <a:chOff x="0" y="0"/>
          <a:chExt cx="0" cy="0"/>
        </a:xfrm>
      </p:grpSpPr>
      <p:sp>
        <p:nvSpPr>
          <p:cNvPr id="527" name="Shape 527"/>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28" name="Shape 528"/>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rPr lang="en" sz="1800">
                <a:solidFill>
                  <a:srgbClr val="F3F3F3"/>
                </a:solidFill>
              </a:rPr>
              <a:t>1 H MRS provide an in vivo measure of neuronal health.</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Proton MR Spectroscopy detects changes in cerebral metabolite levels in apparently normal regions. Pyramidal tracts( Internal capsules and cerebral peduncles</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Significant decrease of NAA/Cho, Lip/Cr, Lac/Cr and Glx/Cr</a:t>
            </a:r>
          </a:p>
          <a:p>
            <a:pPr lvl="0" rtl="0">
              <a:lnSpc>
                <a:spcPct val="115000"/>
              </a:lnSpc>
              <a:spcBef>
                <a:spcPts val="0"/>
              </a:spcBef>
              <a:buNone/>
            </a:pPr>
            <a:r>
              <a:rPr lang="en" sz="1800">
                <a:solidFill>
                  <a:srgbClr val="F3F3F3"/>
                </a:solidFill>
              </a:rPr>
              <a:t>Increase in Cho and myo-inositol in both white and gray matter.Frontal , parietal, occipital lobes as well as splenium of corpus callosum</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Lactate levels seen in the acute phase</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32" name="Shape 532"/>
        <p:cNvGrpSpPr/>
        <p:nvPr/>
      </p:nvGrpSpPr>
      <p:grpSpPr>
        <a:xfrm>
          <a:off x="0" y="0"/>
          <a:ext cx="0" cy="0"/>
          <a:chOff x="0" y="0"/>
          <a:chExt cx="0" cy="0"/>
        </a:xfrm>
      </p:grpSpPr>
      <p:sp>
        <p:nvSpPr>
          <p:cNvPr id="533" name="Shape 533"/>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34" name="Shape 534"/>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indent="-342900" lvl="0" marL="457200" rtl="0">
              <a:spcBef>
                <a:spcPts val="0"/>
              </a:spcBef>
              <a:spcAft>
                <a:spcPts val="0"/>
              </a:spcAft>
              <a:buClr>
                <a:srgbClr val="F3F3F3"/>
              </a:buClr>
              <a:buSzPct val="100000"/>
              <a:buChar char="●"/>
            </a:pPr>
            <a:r>
              <a:rPr lang="en" sz="1800">
                <a:solidFill>
                  <a:srgbClr val="F3F3F3"/>
                </a:solidFill>
              </a:rPr>
              <a:t>H MRS provide in vivo measure of neuronal health</a:t>
            </a:r>
          </a:p>
          <a:p>
            <a:pPr indent="-342900" lvl="0" marL="457200" rtl="0">
              <a:spcBef>
                <a:spcPts val="0"/>
              </a:spcBef>
              <a:spcAft>
                <a:spcPts val="0"/>
              </a:spcAft>
              <a:buClr>
                <a:srgbClr val="F3F3F3"/>
              </a:buClr>
              <a:buSzPct val="100000"/>
              <a:buChar char="●"/>
            </a:pPr>
            <a:r>
              <a:rPr lang="en" sz="1800">
                <a:solidFill>
                  <a:srgbClr val="F3F3F3"/>
                </a:solidFill>
              </a:rPr>
              <a:t>N-acetylaspartate-(NAA) marker for neuronal density and Mitochondrial function</a:t>
            </a:r>
          </a:p>
          <a:p>
            <a:pPr indent="-342900" lvl="0" marL="457200" rtl="0">
              <a:spcBef>
                <a:spcPts val="0"/>
              </a:spcBef>
              <a:spcAft>
                <a:spcPts val="0"/>
              </a:spcAft>
              <a:buClr>
                <a:srgbClr val="F3F3F3"/>
              </a:buClr>
              <a:buSzPct val="100000"/>
              <a:buChar char="●"/>
            </a:pPr>
            <a:r>
              <a:rPr lang="en" sz="1800">
                <a:solidFill>
                  <a:srgbClr val="F3F3F3"/>
                </a:solidFill>
              </a:rPr>
              <a:t>Choline-containing compounds (Cho) measure of the membrane synthesis/turnover</a:t>
            </a:r>
          </a:p>
          <a:p>
            <a:pPr indent="-342900" lvl="0" marL="457200" rtl="0">
              <a:spcBef>
                <a:spcPts val="0"/>
              </a:spcBef>
              <a:spcAft>
                <a:spcPts val="0"/>
              </a:spcAft>
              <a:buClr>
                <a:srgbClr val="F3F3F3"/>
              </a:buClr>
              <a:buSzPct val="100000"/>
              <a:buChar char="●"/>
            </a:pPr>
            <a:r>
              <a:rPr lang="en" sz="1800">
                <a:solidFill>
                  <a:srgbClr val="F3F3F3"/>
                </a:solidFill>
              </a:rPr>
              <a:t>Creatine and Phosphocreatine (Cr + PCr) a measure of cellular metabolism</a:t>
            </a:r>
          </a:p>
          <a:p>
            <a:pPr indent="-342900" lvl="0" marL="457200" rtl="0">
              <a:spcBef>
                <a:spcPts val="0"/>
              </a:spcBef>
              <a:buClr>
                <a:srgbClr val="F3F3F3"/>
              </a:buClr>
              <a:buSzPct val="100000"/>
              <a:buChar char="●"/>
            </a:pPr>
            <a:r>
              <a:rPr lang="en" sz="1800">
                <a:solidFill>
                  <a:srgbClr val="F3F3F3"/>
                </a:solidFill>
              </a:rPr>
              <a:t>Myo-inositol (myo-I) is a major osmolite and precursor to several metabolite</a:t>
            </a:r>
          </a:p>
          <a:p>
            <a:pPr lvl="0" rtl="0">
              <a:spcBef>
                <a:spcPts val="0"/>
              </a:spcBef>
              <a:buNone/>
            </a:pPr>
            <a:r>
              <a:t/>
            </a:r>
            <a:endParaRPr>
              <a:solidFill>
                <a:srgbClr val="F3F3F3"/>
              </a:solidFill>
            </a:endParaRPr>
          </a:p>
          <a:p>
            <a:pPr lvl="0" rtl="0">
              <a:spcBef>
                <a:spcPts val="0"/>
              </a:spcBef>
              <a:buNone/>
            </a:pPr>
            <a:r>
              <a:t/>
            </a:r>
            <a:endParaRPr>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38" name="Shape 538"/>
        <p:cNvGrpSpPr/>
        <p:nvPr/>
      </p:nvGrpSpPr>
      <p:grpSpPr>
        <a:xfrm>
          <a:off x="0" y="0"/>
          <a:ext cx="0" cy="0"/>
          <a:chOff x="0" y="0"/>
          <a:chExt cx="0" cy="0"/>
        </a:xfrm>
      </p:grpSpPr>
      <p:sp>
        <p:nvSpPr>
          <p:cNvPr id="539" name="Shape 539"/>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40" name="Shape 540"/>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t>  </a:t>
            </a:r>
            <a:r>
              <a:rPr lang="en" sz="1800">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Significant Decrease of NAA in mTBI/concussion</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Altered metabolite concentrations in regions that appeared normal on MR imaging</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Decrease in NAA in both gray and white matter</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Increase Cho and Myo-inositol in both gray and white matter</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Increase lactate seen in acute mTBI/Concussion</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Decrease Glx in the gray matter</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Increase levels of Creatine-phosphocreatine(Cr)</a:t>
            </a:r>
          </a:p>
          <a:p>
            <a:pPr indent="-342900" lvl="0" marL="457200" rtl="0">
              <a:lnSpc>
                <a:spcPct val="115000"/>
              </a:lnSpc>
              <a:spcBef>
                <a:spcPts val="0"/>
              </a:spcBef>
              <a:buClr>
                <a:srgbClr val="F3F3F3"/>
              </a:buClr>
              <a:buSzPct val="100000"/>
              <a:buChar char="●"/>
            </a:pPr>
            <a:r>
              <a:rPr lang="en" sz="1800">
                <a:solidFill>
                  <a:srgbClr val="F3F3F3"/>
                </a:solidFill>
              </a:rPr>
              <a:t>Cr levels were predictive of executive functions and emotional distress in both control and mTBI/concussion Pts</a:t>
            </a:r>
          </a:p>
          <a:p>
            <a:pPr lvl="0" rtl="0">
              <a:lnSpc>
                <a:spcPct val="115000"/>
              </a:lnSpc>
              <a:spcBef>
                <a:spcPts val="0"/>
              </a:spcBef>
              <a:buNone/>
            </a:pPr>
            <a:r>
              <a:t/>
            </a:r>
            <a:endParaRPr sz="1800">
              <a:solidFill>
                <a:srgbClr val="F3F3F3"/>
              </a:solidFill>
            </a:endParaRPr>
          </a:p>
          <a:p>
            <a:pPr lvl="0" rtl="0">
              <a:spcBef>
                <a:spcPts val="0"/>
              </a:spcBef>
              <a:buNone/>
            </a:pPr>
            <a:r>
              <a:t/>
            </a:r>
            <a:endParaRPr>
              <a:solidFill>
                <a:srgbClr val="F3F3F3"/>
              </a:solidFill>
            </a:endParaRPr>
          </a:p>
          <a:p>
            <a:pPr lvl="0" rtl="0">
              <a:spcBef>
                <a:spcPts val="0"/>
              </a:spcBef>
              <a:buNone/>
            </a:pPr>
            <a:r>
              <a:t/>
            </a:r>
            <a:endParaRPr>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44" name="Shape 544"/>
        <p:cNvGrpSpPr/>
        <p:nvPr/>
      </p:nvGrpSpPr>
      <p:grpSpPr>
        <a:xfrm>
          <a:off x="0" y="0"/>
          <a:ext cx="0" cy="0"/>
          <a:chOff x="0" y="0"/>
          <a:chExt cx="0" cy="0"/>
        </a:xfrm>
      </p:grpSpPr>
      <p:sp>
        <p:nvSpPr>
          <p:cNvPr id="545" name="Shape 545"/>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46" name="Shape 546"/>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sz="1800"/>
              <a:t>  </a:t>
            </a:r>
            <a:r>
              <a:rPr lang="en" sz="1800">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Perturbations of both Glutamate (Glu) the brain major neurotransmitter and Cr, a critical component of the brain’s energy metabolism seen following mTBI/concussion</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NAA Mapping post-injury can be used to monitor metabolic recovery</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Multislice MRSI is better suited for mTBI/Concussion over 3D-PRESS which is commonly used in facilities.</a:t>
            </a:r>
          </a:p>
          <a:p>
            <a:pPr indent="-342900" lvl="0" marL="457200" rtl="0">
              <a:lnSpc>
                <a:spcPct val="115000"/>
              </a:lnSpc>
              <a:spcBef>
                <a:spcPts val="0"/>
              </a:spcBef>
              <a:buClr>
                <a:srgbClr val="F3F3F3"/>
              </a:buClr>
              <a:buSzPct val="100000"/>
              <a:buChar char="●"/>
            </a:pPr>
            <a:r>
              <a:rPr lang="en" sz="1800">
                <a:solidFill>
                  <a:srgbClr val="F3F3F3"/>
                </a:solidFill>
              </a:rPr>
              <a:t>Concussion initiates a period of neuron vulnerability, marked by metabolic recovery which occurs after functional recovery. Zhu et al 2011</a:t>
            </a:r>
          </a:p>
          <a:p>
            <a:pPr lvl="0" rtl="0">
              <a:lnSpc>
                <a:spcPct val="115000"/>
              </a:lnSpc>
              <a:spcBef>
                <a:spcPts val="0"/>
              </a:spcBef>
              <a:buNone/>
            </a:pPr>
            <a:r>
              <a:t/>
            </a:r>
            <a:endParaRPr sz="1800">
              <a:solidFill>
                <a:srgbClr val="F3F3F3"/>
              </a:solidFill>
            </a:endParaRPr>
          </a:p>
          <a:p>
            <a:pPr lvl="0" rtl="0">
              <a:spcBef>
                <a:spcPts val="0"/>
              </a:spcBef>
              <a:buNone/>
            </a:pPr>
            <a:r>
              <a:t/>
            </a:r>
            <a:endParaRPr>
              <a:solidFill>
                <a:srgbClr val="F3F3F3"/>
              </a:solidFill>
            </a:endParaRPr>
          </a:p>
          <a:p>
            <a:pPr lvl="0" rtl="0">
              <a:spcBef>
                <a:spcPts val="0"/>
              </a:spcBef>
              <a:buNone/>
            </a:pPr>
            <a:r>
              <a:t/>
            </a:r>
            <a:endParaRPr>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9" name="Shape 119"/>
        <p:cNvGrpSpPr/>
        <p:nvPr/>
      </p:nvGrpSpPr>
      <p:grpSpPr>
        <a:xfrm>
          <a:off x="0" y="0"/>
          <a:ext cx="0" cy="0"/>
          <a:chOff x="0" y="0"/>
          <a:chExt cx="0" cy="0"/>
        </a:xfrm>
      </p:grpSpPr>
      <p:sp>
        <p:nvSpPr>
          <p:cNvPr id="120" name="Shape 120"/>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21" name="Shape 121"/>
          <p:cNvSpPr txBox="1"/>
          <p:nvPr/>
        </p:nvSpPr>
        <p:spPr>
          <a:xfrm>
            <a:off x="1307550" y="159025"/>
            <a:ext cx="6732000" cy="46737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3F3F3"/>
                </a:solidFill>
              </a:rPr>
              <a:t>                   Traumatic Brain Injury</a:t>
            </a:r>
          </a:p>
          <a:p>
            <a:pPr lvl="0" rtl="0">
              <a:lnSpc>
                <a:spcPct val="115000"/>
              </a:lnSpc>
              <a:spcBef>
                <a:spcPts val="0"/>
              </a:spcBef>
              <a:buNone/>
            </a:pPr>
            <a:r>
              <a:t/>
            </a:r>
            <a:endParaRPr sz="1100"/>
          </a:p>
          <a:p>
            <a:pPr lvl="0" rtl="0">
              <a:lnSpc>
                <a:spcPct val="115000"/>
              </a:lnSpc>
              <a:spcBef>
                <a:spcPts val="0"/>
              </a:spcBef>
              <a:buNone/>
            </a:pPr>
            <a:r>
              <a:rPr lang="en" sz="1800">
                <a:solidFill>
                  <a:srgbClr val="F3F3F3"/>
                </a:solidFill>
              </a:rPr>
              <a:t>Recent studies are of potential relevance especially to the OEF/OIF cohort, as they address issues related to experiencing more than a single concussion. One compared rates of recovery in athletes between their first and second concussion (separated by no more than one year) (Slobounov et al., 2007). Commonly measured symptoms (neurological, neuropsychological, clinical) resolved much more quickly (&lt;10 days) than balance deficits measured in a virtual reality environment (&gt;30 days), and recovery from the second concussion was significantly slower than from the first. </a:t>
            </a:r>
          </a:p>
          <a:p>
            <a:pPr lvl="0" rtl="0">
              <a:lnSpc>
                <a:spcPct val="115000"/>
              </a:lnSpc>
              <a:spcBef>
                <a:spcPts val="0"/>
              </a:spcBef>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50" name="Shape 550"/>
        <p:cNvGrpSpPr/>
        <p:nvPr/>
      </p:nvGrpSpPr>
      <p:grpSpPr>
        <a:xfrm>
          <a:off x="0" y="0"/>
          <a:ext cx="0" cy="0"/>
          <a:chOff x="0" y="0"/>
          <a:chExt cx="0" cy="0"/>
        </a:xfrm>
      </p:grpSpPr>
      <p:sp>
        <p:nvSpPr>
          <p:cNvPr id="551" name="Shape 551"/>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52" name="Shape 552"/>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MR Spectroscopy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53" name="Shape 553"/>
          <p:cNvPicPr preferRelativeResize="0"/>
          <p:nvPr/>
        </p:nvPicPr>
        <p:blipFill>
          <a:blip r:embed="rId3">
            <a:alphaModFix/>
          </a:blip>
          <a:stretch>
            <a:fillRect/>
          </a:stretch>
        </p:blipFill>
        <p:spPr>
          <a:xfrm>
            <a:off x="1588300" y="865750"/>
            <a:ext cx="6232874" cy="39331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57" name="Shape 557"/>
        <p:cNvGrpSpPr/>
        <p:nvPr/>
      </p:nvGrpSpPr>
      <p:grpSpPr>
        <a:xfrm>
          <a:off x="0" y="0"/>
          <a:ext cx="0" cy="0"/>
          <a:chOff x="0" y="0"/>
          <a:chExt cx="0" cy="0"/>
        </a:xfrm>
      </p:grpSpPr>
      <p:sp>
        <p:nvSpPr>
          <p:cNvPr id="558" name="Shape 558"/>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59" name="Shape 559"/>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MEG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60" name="Shape 560"/>
          <p:cNvPicPr preferRelativeResize="0"/>
          <p:nvPr/>
        </p:nvPicPr>
        <p:blipFill>
          <a:blip r:embed="rId3">
            <a:alphaModFix/>
          </a:blip>
          <a:stretch>
            <a:fillRect/>
          </a:stretch>
        </p:blipFill>
        <p:spPr>
          <a:xfrm>
            <a:off x="4889650" y="1281975"/>
            <a:ext cx="4054050" cy="3528275"/>
          </a:xfrm>
          <a:prstGeom prst="rect">
            <a:avLst/>
          </a:prstGeom>
          <a:noFill/>
          <a:ln>
            <a:noFill/>
          </a:ln>
        </p:spPr>
      </p:pic>
      <p:pic>
        <p:nvPicPr>
          <p:cNvPr id="561" name="Shape 561"/>
          <p:cNvPicPr preferRelativeResize="0"/>
          <p:nvPr/>
        </p:nvPicPr>
        <p:blipFill>
          <a:blip r:embed="rId4">
            <a:alphaModFix/>
          </a:blip>
          <a:stretch>
            <a:fillRect/>
          </a:stretch>
        </p:blipFill>
        <p:spPr>
          <a:xfrm>
            <a:off x="291600" y="1233075"/>
            <a:ext cx="4155599" cy="36571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65" name="Shape 565"/>
        <p:cNvGrpSpPr/>
        <p:nvPr/>
      </p:nvGrpSpPr>
      <p:grpSpPr>
        <a:xfrm>
          <a:off x="0" y="0"/>
          <a:ext cx="0" cy="0"/>
          <a:chOff x="0" y="0"/>
          <a:chExt cx="0" cy="0"/>
        </a:xfrm>
      </p:grpSpPr>
      <p:sp>
        <p:nvSpPr>
          <p:cNvPr id="566" name="Shape 566"/>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67" name="Shape 567"/>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MEG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68" name="Shape 568"/>
          <p:cNvPicPr preferRelativeResize="0"/>
          <p:nvPr/>
        </p:nvPicPr>
        <p:blipFill>
          <a:blip r:embed="rId3">
            <a:alphaModFix/>
          </a:blip>
          <a:stretch>
            <a:fillRect/>
          </a:stretch>
        </p:blipFill>
        <p:spPr>
          <a:xfrm>
            <a:off x="1422714" y="1002625"/>
            <a:ext cx="6298573" cy="38303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72" name="Shape 572"/>
        <p:cNvGrpSpPr/>
        <p:nvPr/>
      </p:nvGrpSpPr>
      <p:grpSpPr>
        <a:xfrm>
          <a:off x="0" y="0"/>
          <a:ext cx="0" cy="0"/>
          <a:chOff x="0" y="0"/>
          <a:chExt cx="0" cy="0"/>
        </a:xfrm>
      </p:grpSpPr>
      <p:sp>
        <p:nvSpPr>
          <p:cNvPr id="573" name="Shape 573"/>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74" name="Shape 574"/>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MEG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75" name="Shape 575"/>
          <p:cNvPicPr preferRelativeResize="0"/>
          <p:nvPr/>
        </p:nvPicPr>
        <p:blipFill>
          <a:blip r:embed="rId3">
            <a:alphaModFix/>
          </a:blip>
          <a:stretch>
            <a:fillRect/>
          </a:stretch>
        </p:blipFill>
        <p:spPr>
          <a:xfrm>
            <a:off x="1969300" y="1145113"/>
            <a:ext cx="4819650" cy="3495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79" name="Shape 579"/>
        <p:cNvGrpSpPr/>
        <p:nvPr/>
      </p:nvGrpSpPr>
      <p:grpSpPr>
        <a:xfrm>
          <a:off x="0" y="0"/>
          <a:ext cx="0" cy="0"/>
          <a:chOff x="0" y="0"/>
          <a:chExt cx="0" cy="0"/>
        </a:xfrm>
      </p:grpSpPr>
      <p:sp>
        <p:nvSpPr>
          <p:cNvPr id="580" name="Shape 580"/>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81" name="Shape 581"/>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Myelin Imaging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82" name="Shape 582"/>
          <p:cNvPicPr preferRelativeResize="0"/>
          <p:nvPr/>
        </p:nvPicPr>
        <p:blipFill>
          <a:blip r:embed="rId3">
            <a:alphaModFix/>
          </a:blip>
          <a:stretch>
            <a:fillRect/>
          </a:stretch>
        </p:blipFill>
        <p:spPr>
          <a:xfrm>
            <a:off x="1784976" y="990925"/>
            <a:ext cx="4863151" cy="32258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86" name="Shape 586"/>
        <p:cNvGrpSpPr/>
        <p:nvPr/>
      </p:nvGrpSpPr>
      <p:grpSpPr>
        <a:xfrm>
          <a:off x="0" y="0"/>
          <a:ext cx="0" cy="0"/>
          <a:chOff x="0" y="0"/>
          <a:chExt cx="0" cy="0"/>
        </a:xfrm>
      </p:grpSpPr>
      <p:sp>
        <p:nvSpPr>
          <p:cNvPr id="587" name="Shape 587"/>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88" name="Shape 588"/>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PET</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89" name="Shape 589"/>
          <p:cNvPicPr preferRelativeResize="0"/>
          <p:nvPr/>
        </p:nvPicPr>
        <p:blipFill>
          <a:blip r:embed="rId3">
            <a:alphaModFix/>
          </a:blip>
          <a:stretch>
            <a:fillRect/>
          </a:stretch>
        </p:blipFill>
        <p:spPr>
          <a:xfrm>
            <a:off x="1693100" y="1054600"/>
            <a:ext cx="5372100" cy="36766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93" name="Shape 593"/>
        <p:cNvGrpSpPr/>
        <p:nvPr/>
      </p:nvGrpSpPr>
      <p:grpSpPr>
        <a:xfrm>
          <a:off x="0" y="0"/>
          <a:ext cx="0" cy="0"/>
          <a:chOff x="0" y="0"/>
          <a:chExt cx="0" cy="0"/>
        </a:xfrm>
      </p:grpSpPr>
      <p:sp>
        <p:nvSpPr>
          <p:cNvPr id="594" name="Shape 594"/>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595" name="Shape 595"/>
          <p:cNvSpPr txBox="1"/>
          <p:nvPr/>
        </p:nvSpPr>
        <p:spPr>
          <a:xfrm>
            <a:off x="1062425" y="272150"/>
            <a:ext cx="67320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PET</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pic>
        <p:nvPicPr>
          <p:cNvPr id="596" name="Shape 596"/>
          <p:cNvPicPr preferRelativeResize="0"/>
          <p:nvPr/>
        </p:nvPicPr>
        <p:blipFill>
          <a:blip r:embed="rId3">
            <a:alphaModFix/>
          </a:blip>
          <a:stretch>
            <a:fillRect/>
          </a:stretch>
        </p:blipFill>
        <p:spPr>
          <a:xfrm>
            <a:off x="1775438" y="1219488"/>
            <a:ext cx="5343525" cy="33242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00" name="Shape 600"/>
        <p:cNvGrpSpPr/>
        <p:nvPr/>
      </p:nvGrpSpPr>
      <p:grpSpPr>
        <a:xfrm>
          <a:off x="0" y="0"/>
          <a:ext cx="0" cy="0"/>
          <a:chOff x="0" y="0"/>
          <a:chExt cx="0" cy="0"/>
        </a:xfrm>
      </p:grpSpPr>
      <p:sp>
        <p:nvSpPr>
          <p:cNvPr id="601" name="Shape 601"/>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602" name="Shape 602"/>
          <p:cNvSpPr txBox="1"/>
          <p:nvPr/>
        </p:nvSpPr>
        <p:spPr>
          <a:xfrm>
            <a:off x="1247950" y="272150"/>
            <a:ext cx="65466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Myelin Water Fraction</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Reduction of myelin water fraction seen in brain areas during the season relative to preseason scans in the splenium,posterior thalamus on the left.</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Myelin water fraction recovered to the pre-season values 2-months post injury.</a:t>
            </a:r>
          </a:p>
          <a:p>
            <a:pPr indent="-342900" lvl="0" marL="457200" rtl="0">
              <a:lnSpc>
                <a:spcPct val="115000"/>
              </a:lnSpc>
              <a:spcBef>
                <a:spcPts val="0"/>
              </a:spcBef>
              <a:buClr>
                <a:srgbClr val="F3F3F3"/>
              </a:buClr>
              <a:buSzPct val="100000"/>
              <a:buChar char="●"/>
            </a:pPr>
            <a:r>
              <a:rPr lang="en" sz="1800">
                <a:solidFill>
                  <a:srgbClr val="F3F3F3"/>
                </a:solidFill>
              </a:rPr>
              <a:t>Transient myelin disruption was not apparent in athletes who did not suffer concussion, despite exposure to repetitive subconcussive trauma over season of collegiate hockey ( Wright et al 2016)</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06" name="Shape 606"/>
        <p:cNvGrpSpPr/>
        <p:nvPr/>
      </p:nvGrpSpPr>
      <p:grpSpPr>
        <a:xfrm>
          <a:off x="0" y="0"/>
          <a:ext cx="0" cy="0"/>
          <a:chOff x="0" y="0"/>
          <a:chExt cx="0" cy="0"/>
        </a:xfrm>
      </p:grpSpPr>
      <p:sp>
        <p:nvSpPr>
          <p:cNvPr id="607" name="Shape 607"/>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608" name="Shape 608"/>
          <p:cNvSpPr txBox="1"/>
          <p:nvPr/>
        </p:nvSpPr>
        <p:spPr>
          <a:xfrm>
            <a:off x="1247950" y="272150"/>
            <a:ext cx="65466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Biomechanical loading</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Impact Bio-Mechanical loading with transference of energy by direct impact</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Inertial Bio-mechanical loading by acceleration-deceleration</a:t>
            </a:r>
          </a:p>
          <a:p>
            <a:pPr indent="-342900" lvl="0" marL="457200" rtl="0">
              <a:lnSpc>
                <a:spcPct val="115000"/>
              </a:lnSpc>
              <a:spcBef>
                <a:spcPts val="0"/>
              </a:spcBef>
              <a:buClr>
                <a:srgbClr val="F3F3F3"/>
              </a:buClr>
              <a:buSzPct val="100000"/>
              <a:buChar char="●"/>
            </a:pPr>
            <a:r>
              <a:rPr lang="en" sz="1800">
                <a:solidFill>
                  <a:srgbClr val="F3F3F3"/>
                </a:solidFill>
              </a:rPr>
              <a:t>Combined Bio-Mechanical loading</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12" name="Shape 612"/>
        <p:cNvGrpSpPr/>
        <p:nvPr/>
      </p:nvGrpSpPr>
      <p:grpSpPr>
        <a:xfrm>
          <a:off x="0" y="0"/>
          <a:ext cx="0" cy="0"/>
          <a:chOff x="0" y="0"/>
          <a:chExt cx="0" cy="0"/>
        </a:xfrm>
      </p:grpSpPr>
      <p:sp>
        <p:nvSpPr>
          <p:cNvPr id="613" name="Shape 613"/>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614" name="Shape 614"/>
          <p:cNvSpPr txBox="1"/>
          <p:nvPr/>
        </p:nvSpPr>
        <p:spPr>
          <a:xfrm>
            <a:off x="1247950" y="272150"/>
            <a:ext cx="65466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Post Concussion Syndrome</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Symptoms at 3 mos in 20-25%</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51% with persistent symptoms 6 wks after</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Decrease attention , concentration and memory symptoms 18% at 3 mos and 6% at 12 mos</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Headaches -42%at 3mos and 28% at 12 mos</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Dizziness - 23% with Symptoms at 3 mos and 15% at 12 mos</a:t>
            </a:r>
          </a:p>
          <a:p>
            <a:pPr indent="-342900" lvl="0" marL="457200" rtl="0">
              <a:lnSpc>
                <a:spcPct val="115000"/>
              </a:lnSpc>
              <a:spcBef>
                <a:spcPts val="0"/>
              </a:spcBef>
              <a:buClr>
                <a:srgbClr val="F3F3F3"/>
              </a:buClr>
              <a:buSzPct val="100000"/>
              <a:buChar char="●"/>
            </a:pPr>
            <a:r>
              <a:rPr lang="en" sz="1800">
                <a:solidFill>
                  <a:srgbClr val="F3F3F3"/>
                </a:solidFill>
              </a:rPr>
              <a:t>Emotional lability mood changes 56% with symptoms 3 mos and 24% at 12 mos.</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5" name="Shape 125"/>
        <p:cNvGrpSpPr/>
        <p:nvPr/>
      </p:nvGrpSpPr>
      <p:grpSpPr>
        <a:xfrm>
          <a:off x="0" y="0"/>
          <a:ext cx="0" cy="0"/>
          <a:chOff x="0" y="0"/>
          <a:chExt cx="0" cy="0"/>
        </a:xfrm>
      </p:grpSpPr>
      <p:sp>
        <p:nvSpPr>
          <p:cNvPr id="126" name="Shape 126"/>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27" name="Shape 127"/>
          <p:cNvSpPr txBox="1"/>
          <p:nvPr/>
        </p:nvSpPr>
        <p:spPr>
          <a:xfrm>
            <a:off x="1307550" y="159025"/>
            <a:ext cx="6732000" cy="46737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3F3F3"/>
                </a:solidFill>
              </a:rPr>
              <a:t>                   Traumatic Brain Injury</a:t>
            </a:r>
          </a:p>
          <a:p>
            <a:pPr lvl="0" rtl="0">
              <a:lnSpc>
                <a:spcPct val="115000"/>
              </a:lnSpc>
              <a:spcBef>
                <a:spcPts val="0"/>
              </a:spcBef>
              <a:buNone/>
            </a:pPr>
            <a:r>
              <a:t/>
            </a:r>
            <a:endParaRPr sz="1100"/>
          </a:p>
          <a:p>
            <a:pPr lvl="0" rtl="0">
              <a:lnSpc>
                <a:spcPct val="115000"/>
              </a:lnSpc>
              <a:spcBef>
                <a:spcPts val="0"/>
              </a:spcBef>
              <a:buNone/>
            </a:pPr>
            <a:r>
              <a:t/>
            </a:r>
            <a:endParaRPr sz="1200"/>
          </a:p>
          <a:p>
            <a:pPr lvl="0" rtl="0">
              <a:lnSpc>
                <a:spcPct val="115000"/>
              </a:lnSpc>
              <a:spcBef>
                <a:spcPts val="0"/>
              </a:spcBef>
              <a:buNone/>
            </a:pPr>
            <a:r>
              <a:rPr lang="en" sz="1800">
                <a:solidFill>
                  <a:srgbClr val="F3F3F3"/>
                </a:solidFill>
              </a:rPr>
              <a:t>Research studies in civilians generally require confirmation of the injury by persons other than the patient (e.g., witness, emergency responder, emergency room personnel). As a result, most studies are based on populations that sought medical care (e.g., emergency room, specialty clinic) and thus represent only a portion of the population that has experienced a TBI. The injury context is also quite different, with few of the physical and psychological stressors that are common in the combat theatre. In addition, most studies involve recovery from a single injury event. The few studies of multiple injury events are almost entirely of sports-related concussions.</a:t>
            </a:r>
            <a:r>
              <a:rPr lang="en">
                <a:solidFill>
                  <a:srgbClr val="F3F3F3"/>
                </a:solidFill>
              </a:rPr>
              <a:t> </a:t>
            </a:r>
          </a:p>
          <a:p>
            <a:pPr lvl="0" rtl="0">
              <a:lnSpc>
                <a:spcPct val="115000"/>
              </a:lnSpc>
              <a:spcBef>
                <a:spcPts val="0"/>
              </a:spcBef>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18" name="Shape 618"/>
        <p:cNvGrpSpPr/>
        <p:nvPr/>
      </p:nvGrpSpPr>
      <p:grpSpPr>
        <a:xfrm>
          <a:off x="0" y="0"/>
          <a:ext cx="0" cy="0"/>
          <a:chOff x="0" y="0"/>
          <a:chExt cx="0" cy="0"/>
        </a:xfrm>
      </p:grpSpPr>
      <p:sp>
        <p:nvSpPr>
          <p:cNvPr id="619" name="Shape 619"/>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620" name="Shape 620"/>
          <p:cNvSpPr txBox="1"/>
          <p:nvPr/>
        </p:nvSpPr>
        <p:spPr>
          <a:xfrm>
            <a:off x="1247950" y="272150"/>
            <a:ext cx="6546600" cy="4744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100"/>
              <a:t>                                  </a:t>
            </a:r>
            <a:r>
              <a:rPr lang="en">
                <a:solidFill>
                  <a:srgbClr val="F3F3F3"/>
                </a:solidFill>
              </a:rPr>
              <a:t>Neuroimaging of mTBI/Concussion</a:t>
            </a:r>
          </a:p>
          <a:p>
            <a:pPr lvl="0" rtl="0">
              <a:lnSpc>
                <a:spcPct val="115000"/>
              </a:lnSpc>
              <a:spcBef>
                <a:spcPts val="0"/>
              </a:spcBef>
              <a:buNone/>
            </a:pPr>
            <a:r>
              <a:rPr lang="en" sz="1800">
                <a:solidFill>
                  <a:srgbClr val="F3F3F3"/>
                </a:solidFill>
              </a:rPr>
              <a:t>                       Neuroprotective  Agents</a:t>
            </a:r>
          </a:p>
          <a:p>
            <a:pPr lvl="0" rtl="0">
              <a:lnSpc>
                <a:spcPct val="115000"/>
              </a:lnSpc>
              <a:spcBef>
                <a:spcPts val="0"/>
              </a:spcBef>
              <a:buNone/>
            </a:pPr>
            <a:r>
              <a:t/>
            </a:r>
            <a:endParaRPr sz="1800">
              <a:solidFill>
                <a:srgbClr val="F3F3F3"/>
              </a:solidFill>
            </a:endParaRPr>
          </a:p>
          <a:p>
            <a:pPr indent="-342900" lvl="0" marL="457200" rtl="0">
              <a:lnSpc>
                <a:spcPct val="115000"/>
              </a:lnSpc>
              <a:spcBef>
                <a:spcPts val="0"/>
              </a:spcBef>
              <a:spcAft>
                <a:spcPts val="0"/>
              </a:spcAft>
              <a:buClr>
                <a:srgbClr val="F3F3F3"/>
              </a:buClr>
              <a:buSzPct val="100000"/>
              <a:buChar char="●"/>
            </a:pPr>
            <a:r>
              <a:rPr lang="en" sz="1800">
                <a:solidFill>
                  <a:srgbClr val="F3F3F3"/>
                </a:solidFill>
              </a:rPr>
              <a:t>Prevents new or ongoing damage to the brain and Spinal cord from ischemia etc</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Most act directly or indirectly to minimise the damage produced by endogenous excitatory amino acids</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EPO-Apoptosis at Calcium Channel pump</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Citicoline -Cholinergic agent acts at cell oxygenation cycle</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Lipid Peroxidase- act at the Na-K ATP pump</a:t>
            </a:r>
          </a:p>
          <a:p>
            <a:pPr indent="-342900" lvl="0" marL="457200" rtl="0">
              <a:lnSpc>
                <a:spcPct val="115000"/>
              </a:lnSpc>
              <a:spcBef>
                <a:spcPts val="0"/>
              </a:spcBef>
              <a:spcAft>
                <a:spcPts val="0"/>
              </a:spcAft>
              <a:buClr>
                <a:srgbClr val="F3F3F3"/>
              </a:buClr>
              <a:buSzPct val="100000"/>
              <a:buChar char="●"/>
            </a:pPr>
            <a:r>
              <a:rPr lang="en" sz="1800">
                <a:solidFill>
                  <a:srgbClr val="F3F3F3"/>
                </a:solidFill>
              </a:rPr>
              <a:t>Progesterone- Antioxidant act to decrease brain edema and reconstitute BBB via Aquaporin-4 modulation,axonal regeneration  and inhibition of cytokines (inflammatory)</a:t>
            </a:r>
          </a:p>
          <a:p>
            <a:pPr indent="-342900" lvl="0" marL="457200" rtl="0">
              <a:lnSpc>
                <a:spcPct val="115000"/>
              </a:lnSpc>
              <a:spcBef>
                <a:spcPts val="0"/>
              </a:spcBef>
              <a:buClr>
                <a:srgbClr val="F3F3F3"/>
              </a:buClr>
              <a:buSzPct val="100000"/>
              <a:buChar char="●"/>
            </a:pPr>
            <a:r>
              <a:rPr lang="en" sz="1800">
                <a:solidFill>
                  <a:srgbClr val="F3F3F3"/>
                </a:solidFill>
              </a:rPr>
              <a:t>Oxygen, Corticosteroids, Cerebrolysin</a:t>
            </a: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t/>
            </a:r>
            <a:endParaRPr sz="1800">
              <a:solidFill>
                <a:srgbClr val="F3F3F3"/>
              </a:solidFill>
            </a:endParaRPr>
          </a:p>
          <a:p>
            <a:pPr lvl="0" rtl="0">
              <a:lnSpc>
                <a:spcPct val="115000"/>
              </a:lnSpc>
              <a:spcBef>
                <a:spcPts val="0"/>
              </a:spcBef>
              <a:buNone/>
            </a:pPr>
            <a:r>
              <a:rPr lang="en" sz="1800">
                <a:solidFill>
                  <a:srgbClr val="F3F3F3"/>
                </a:solidFill>
              </a:rPr>
              <a:t>       </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24" name="Shape 624"/>
        <p:cNvGrpSpPr/>
        <p:nvPr/>
      </p:nvGrpSpPr>
      <p:grpSpPr>
        <a:xfrm>
          <a:off x="0" y="0"/>
          <a:ext cx="0" cy="0"/>
          <a:chOff x="0" y="0"/>
          <a:chExt cx="0" cy="0"/>
        </a:xfrm>
      </p:grpSpPr>
      <p:sp>
        <p:nvSpPr>
          <p:cNvPr id="625" name="Shape 625"/>
          <p:cNvSpPr txBox="1"/>
          <p:nvPr/>
        </p:nvSpPr>
        <p:spPr>
          <a:xfrm>
            <a:off x="291600" y="934550"/>
            <a:ext cx="80175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626" name="Shape 626"/>
          <p:cNvSpPr txBox="1"/>
          <p:nvPr/>
        </p:nvSpPr>
        <p:spPr>
          <a:xfrm>
            <a:off x="1247950" y="192875"/>
            <a:ext cx="6546600" cy="48234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58585A"/>
                </a:solidFill>
              </a:rPr>
              <a:t>The RSNA wasted little time establishing a new journal. Maximilian J. Hubeny, MD, of Chicago, was selected to be the editor of the new journal, </a:t>
            </a:r>
            <a:r>
              <a:rPr i="1" lang="en" sz="2400">
                <a:solidFill>
                  <a:srgbClr val="58585A"/>
                </a:solidFill>
              </a:rPr>
              <a:t>Radiology</a:t>
            </a:r>
            <a:r>
              <a:rPr lang="en" sz="2400">
                <a:solidFill>
                  <a:srgbClr val="58585A"/>
                </a:solidFill>
              </a:rPr>
              <a:t>, for 3 years. The first issue of </a:t>
            </a:r>
            <a:r>
              <a:rPr i="1" lang="en" sz="2400">
                <a:solidFill>
                  <a:srgbClr val="58585A"/>
                </a:solidFill>
              </a:rPr>
              <a:t>Radiology</a:t>
            </a:r>
            <a:r>
              <a:rPr lang="en" sz="2400">
                <a:solidFill>
                  <a:srgbClr val="58585A"/>
                </a:solidFill>
              </a:rPr>
              <a:t> was printed in September 1923. Past Chairman of Radiology Cook County Hospital Radiology Department.</a:t>
            </a:r>
          </a:p>
        </p:txBody>
      </p:sp>
      <p:pic>
        <p:nvPicPr>
          <p:cNvPr id="627" name="Shape 627"/>
          <p:cNvPicPr preferRelativeResize="0"/>
          <p:nvPr/>
        </p:nvPicPr>
        <p:blipFill>
          <a:blip r:embed="rId3">
            <a:alphaModFix/>
          </a:blip>
          <a:stretch>
            <a:fillRect/>
          </a:stretch>
        </p:blipFill>
        <p:spPr>
          <a:xfrm>
            <a:off x="6940325" y="2407350"/>
            <a:ext cx="1752600" cy="2495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1" name="Shape 131"/>
        <p:cNvGrpSpPr/>
        <p:nvPr/>
      </p:nvGrpSpPr>
      <p:grpSpPr>
        <a:xfrm>
          <a:off x="0" y="0"/>
          <a:ext cx="0" cy="0"/>
          <a:chOff x="0" y="0"/>
          <a:chExt cx="0" cy="0"/>
        </a:xfrm>
      </p:grpSpPr>
      <p:sp>
        <p:nvSpPr>
          <p:cNvPr id="132" name="Shape 132"/>
          <p:cNvSpPr txBox="1"/>
          <p:nvPr/>
        </p:nvSpPr>
        <p:spPr>
          <a:xfrm>
            <a:off x="834900" y="530850"/>
            <a:ext cx="7474200" cy="40818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3F3F3"/>
                </a:solidFill>
              </a:rPr>
              <a:t>     </a:t>
            </a:r>
          </a:p>
        </p:txBody>
      </p:sp>
      <p:sp>
        <p:nvSpPr>
          <p:cNvPr id="133" name="Shape 133"/>
          <p:cNvSpPr txBox="1"/>
          <p:nvPr/>
        </p:nvSpPr>
        <p:spPr>
          <a:xfrm>
            <a:off x="1245725" y="0"/>
            <a:ext cx="6732000" cy="50004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3F3F3"/>
                </a:solidFill>
              </a:rPr>
              <a:t>                   Traumatic Brain Injury</a:t>
            </a:r>
          </a:p>
          <a:p>
            <a:pPr lvl="0" rtl="0">
              <a:lnSpc>
                <a:spcPct val="115000"/>
              </a:lnSpc>
              <a:spcBef>
                <a:spcPts val="0"/>
              </a:spcBef>
              <a:buNone/>
            </a:pPr>
            <a:r>
              <a:rPr lang="en" sz="1800">
                <a:solidFill>
                  <a:srgbClr val="F3F3F3"/>
                </a:solidFill>
              </a:rPr>
              <a:t>Most injured personnel were able to return to duty (RTD) rather than requiring out-of-theatre evacuation (14%-27% evacuated). One study reported an average of 3 days (range 0-30) for RTD (Gondusky &amp; Reiter, 2005). Data from the Joint Theatre Trauma Registry for OEF/OIF combat-related injuries between October 2001 and January 2005 indicated that approximately 18% were RTD within 3 days (Owens et al., 2008). </a:t>
            </a:r>
          </a:p>
          <a:p>
            <a:pPr lvl="0" rtl="0">
              <a:lnSpc>
                <a:spcPct val="115000"/>
              </a:lnSpc>
              <a:spcBef>
                <a:spcPts val="0"/>
              </a:spcBef>
              <a:buNone/>
            </a:pPr>
            <a:r>
              <a:rPr lang="en" sz="1800">
                <a:solidFill>
                  <a:srgbClr val="F3F3F3"/>
                </a:solidFill>
              </a:rPr>
              <a:t>A study comparing OEF/OIF Veterans receiving care at a VA Polytrauma Rehabilitation Center with combat-related TBI (74% explosion-related) to those with non-combat TBI (71% motor vehicle accidents) found higher report of vision impairments (&gt;50% versus &lt;30%), sensitivity to light or noise (~40% versus &lt;10%), sleep disturbances (&gt;50% versus &lt;30%), and symptoms of acute stress reaction or PTSD (&gt;30% versus &lt;5%) (lew et al., 2006)</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